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56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C76E08-AA00-46CD-90DB-CB61F910D48D}">
  <a:tblStyle styleId="{E8C76E08-AA00-46CD-90DB-CB61F910D48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5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6" name="Google Shape;846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6" name="Google Shape;66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cse.iitkgp.ac.in/pds/semester/2016a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List</a:t>
            </a:r>
            <a:endParaRPr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200"/>
              <a:buNone/>
            </a:pPr>
            <a:r>
              <a:rPr b="0" i="0" lang="en-US" sz="3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CS201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Lists</a:t>
            </a:r>
            <a:endParaRPr/>
          </a:p>
        </p:txBody>
      </p:sp>
      <p:sp>
        <p:nvSpPr>
          <p:cNvPr id="286" name="Google Shape;286;p2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Depending on the way in which the links are used to maintain adjacency, several different types of linked lists are possible.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singly-linked list (or simply linear list)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we have discussed so far.</a:t>
            </a:r>
            <a:endParaRPr/>
          </a:p>
        </p:txBody>
      </p:sp>
      <p:sp>
        <p:nvSpPr>
          <p:cNvPr id="287" name="Google Shape;287;p22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288" name="Google Shape;288;p22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289" name="Google Shape;289;p22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pSp>
        <p:nvGrpSpPr>
          <p:cNvPr id="290" name="Google Shape;290;p22"/>
          <p:cNvGrpSpPr/>
          <p:nvPr/>
        </p:nvGrpSpPr>
        <p:grpSpPr>
          <a:xfrm>
            <a:off x="152400" y="4038600"/>
            <a:ext cx="8456612" cy="1692275"/>
            <a:chOff x="96" y="2544"/>
            <a:chExt cx="5327" cy="1066"/>
          </a:xfrm>
        </p:grpSpPr>
        <p:grpSp>
          <p:nvGrpSpPr>
            <p:cNvPr id="291" name="Google Shape;291;p22"/>
            <p:cNvGrpSpPr/>
            <p:nvPr/>
          </p:nvGrpSpPr>
          <p:grpSpPr>
            <a:xfrm>
              <a:off x="768" y="3168"/>
              <a:ext cx="4655" cy="442"/>
              <a:chOff x="768" y="2784"/>
              <a:chExt cx="4655" cy="442"/>
            </a:xfrm>
          </p:grpSpPr>
          <p:sp>
            <p:nvSpPr>
              <p:cNvPr id="292" name="Google Shape;292;p22"/>
              <p:cNvSpPr txBox="1"/>
              <p:nvPr/>
            </p:nvSpPr>
            <p:spPr>
              <a:xfrm>
                <a:off x="768" y="2784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3" name="Google Shape;293;p22"/>
              <p:cNvSpPr txBox="1"/>
              <p:nvPr/>
            </p:nvSpPr>
            <p:spPr>
              <a:xfrm>
                <a:off x="2304" y="2784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94" name="Google Shape;294;p22"/>
              <p:cNvSpPr txBox="1"/>
              <p:nvPr/>
            </p:nvSpPr>
            <p:spPr>
              <a:xfrm>
                <a:off x="3792" y="2784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295" name="Google Shape;295;p22"/>
              <p:cNvCxnSpPr/>
              <p:nvPr/>
            </p:nvCxnSpPr>
            <p:spPr>
              <a:xfrm>
                <a:off x="1536" y="2976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  <p:cxnSp>
            <p:nvCxnSpPr>
              <p:cNvPr id="296" name="Google Shape;296;p22"/>
              <p:cNvCxnSpPr/>
              <p:nvPr/>
            </p:nvCxnSpPr>
            <p:spPr>
              <a:xfrm>
                <a:off x="3024" y="2976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  <p:cxnSp>
            <p:nvCxnSpPr>
              <p:cNvPr id="297" name="Google Shape;297;p22"/>
              <p:cNvCxnSpPr/>
              <p:nvPr/>
            </p:nvCxnSpPr>
            <p:spPr>
              <a:xfrm>
                <a:off x="4560" y="2976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none"/>
              </a:ln>
            </p:spPr>
          </p:cxnSp>
          <p:cxnSp>
            <p:nvCxnSpPr>
              <p:cNvPr id="298" name="Google Shape;298;p22"/>
              <p:cNvCxnSpPr/>
              <p:nvPr/>
            </p:nvCxnSpPr>
            <p:spPr>
              <a:xfrm>
                <a:off x="1440" y="2784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22"/>
              <p:cNvCxnSpPr/>
              <p:nvPr/>
            </p:nvCxnSpPr>
            <p:spPr>
              <a:xfrm>
                <a:off x="2928" y="2784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22"/>
              <p:cNvCxnSpPr/>
              <p:nvPr/>
            </p:nvCxnSpPr>
            <p:spPr>
              <a:xfrm>
                <a:off x="4416" y="2784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01" name="Google Shape;301;p22"/>
              <p:cNvSpPr txBox="1"/>
              <p:nvPr/>
            </p:nvSpPr>
            <p:spPr>
              <a:xfrm>
                <a:off x="1008" y="2784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302" name="Google Shape;302;p22"/>
              <p:cNvSpPr txBox="1"/>
              <p:nvPr/>
            </p:nvSpPr>
            <p:spPr>
              <a:xfrm>
                <a:off x="2496" y="2784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303" name="Google Shape;303;p22"/>
              <p:cNvSpPr txBox="1"/>
              <p:nvPr/>
            </p:nvSpPr>
            <p:spPr>
              <a:xfrm>
                <a:off x="3984" y="2784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cxnSp>
            <p:nvCxnSpPr>
              <p:cNvPr id="304" name="Google Shape;304;p22"/>
              <p:cNvCxnSpPr/>
              <p:nvPr/>
            </p:nvCxnSpPr>
            <p:spPr>
              <a:xfrm>
                <a:off x="5323" y="2986"/>
                <a:ext cx="0" cy="24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8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22"/>
              <p:cNvCxnSpPr/>
              <p:nvPr/>
            </p:nvCxnSpPr>
            <p:spPr>
              <a:xfrm>
                <a:off x="5181" y="3223"/>
                <a:ext cx="242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8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sp>
          <p:nvSpPr>
            <p:cNvPr id="306" name="Google Shape;306;p22"/>
            <p:cNvSpPr/>
            <p:nvPr/>
          </p:nvSpPr>
          <p:spPr>
            <a:xfrm>
              <a:off x="96" y="2544"/>
              <a:ext cx="768" cy="240"/>
            </a:xfrm>
            <a:prstGeom prst="ellipse">
              <a:avLst/>
            </a:prstGeom>
            <a:solidFill>
              <a:srgbClr val="CCFFFF"/>
            </a:solidFill>
            <a:ln cap="flat" cmpd="sng" w="31750">
              <a:solidFill>
                <a:srgbClr val="8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990033"/>
                  </a:solidFill>
                  <a:latin typeface="Arial"/>
                  <a:ea typeface="Arial"/>
                  <a:cs typeface="Arial"/>
                  <a:sym typeface="Arial"/>
                </a:rPr>
                <a:t>head</a:t>
              </a:r>
              <a:endParaRPr/>
            </a:p>
          </p:txBody>
        </p:sp>
        <p:cxnSp>
          <p:nvCxnSpPr>
            <p:cNvPr id="307" name="Google Shape;307;p22"/>
            <p:cNvCxnSpPr/>
            <p:nvPr/>
          </p:nvCxnSpPr>
          <p:spPr>
            <a:xfrm>
              <a:off x="480" y="2784"/>
              <a:ext cx="336" cy="384"/>
            </a:xfrm>
            <a:prstGeom prst="straightConnector1">
              <a:avLst/>
            </a:prstGeom>
            <a:noFill/>
            <a:ln cap="flat" cmpd="sng" w="38100">
              <a:solidFill>
                <a:srgbClr val="00008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Circular linked list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pointer from the last element in the list points back to the first element.</a:t>
            </a:r>
            <a:endParaRPr/>
          </a:p>
        </p:txBody>
      </p:sp>
      <p:sp>
        <p:nvSpPr>
          <p:cNvPr id="313" name="Google Shape;313;p23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314" name="Google Shape;314;p23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pSp>
        <p:nvGrpSpPr>
          <p:cNvPr id="316" name="Google Shape;316;p23"/>
          <p:cNvGrpSpPr/>
          <p:nvPr/>
        </p:nvGrpSpPr>
        <p:grpSpPr>
          <a:xfrm>
            <a:off x="381000" y="3048000"/>
            <a:ext cx="8229600" cy="2438400"/>
            <a:chOff x="240" y="1872"/>
            <a:chExt cx="5184" cy="1536"/>
          </a:xfrm>
        </p:grpSpPr>
        <p:grpSp>
          <p:nvGrpSpPr>
            <p:cNvPr id="317" name="Google Shape;317;p23"/>
            <p:cNvGrpSpPr/>
            <p:nvPr/>
          </p:nvGrpSpPr>
          <p:grpSpPr>
            <a:xfrm>
              <a:off x="384" y="2496"/>
              <a:ext cx="5040" cy="912"/>
              <a:chOff x="288" y="1872"/>
              <a:chExt cx="5040" cy="912"/>
            </a:xfrm>
          </p:grpSpPr>
          <p:sp>
            <p:nvSpPr>
              <p:cNvPr id="318" name="Google Shape;318;p23"/>
              <p:cNvSpPr txBox="1"/>
              <p:nvPr/>
            </p:nvSpPr>
            <p:spPr>
              <a:xfrm>
                <a:off x="768" y="1872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9" name="Google Shape;319;p23"/>
              <p:cNvSpPr txBox="1"/>
              <p:nvPr/>
            </p:nvSpPr>
            <p:spPr>
              <a:xfrm>
                <a:off x="2304" y="1872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0" name="Google Shape;320;p23"/>
              <p:cNvSpPr txBox="1"/>
              <p:nvPr/>
            </p:nvSpPr>
            <p:spPr>
              <a:xfrm>
                <a:off x="3792" y="1872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21" name="Google Shape;321;p23"/>
              <p:cNvCxnSpPr/>
              <p:nvPr/>
            </p:nvCxnSpPr>
            <p:spPr>
              <a:xfrm>
                <a:off x="1536" y="2064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  <p:cxnSp>
            <p:nvCxnSpPr>
              <p:cNvPr id="322" name="Google Shape;322;p23"/>
              <p:cNvCxnSpPr/>
              <p:nvPr/>
            </p:nvCxnSpPr>
            <p:spPr>
              <a:xfrm>
                <a:off x="3024" y="2064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  <p:cxnSp>
            <p:nvCxnSpPr>
              <p:cNvPr id="323" name="Google Shape;323;p23"/>
              <p:cNvCxnSpPr/>
              <p:nvPr/>
            </p:nvCxnSpPr>
            <p:spPr>
              <a:xfrm>
                <a:off x="4560" y="2064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none"/>
              </a:ln>
            </p:spPr>
          </p:cxnSp>
          <p:cxnSp>
            <p:nvCxnSpPr>
              <p:cNvPr id="324" name="Google Shape;324;p23"/>
              <p:cNvCxnSpPr/>
              <p:nvPr/>
            </p:nvCxnSpPr>
            <p:spPr>
              <a:xfrm>
                <a:off x="1440" y="1872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23"/>
              <p:cNvCxnSpPr/>
              <p:nvPr/>
            </p:nvCxnSpPr>
            <p:spPr>
              <a:xfrm>
                <a:off x="2928" y="1872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23"/>
              <p:cNvCxnSpPr/>
              <p:nvPr/>
            </p:nvCxnSpPr>
            <p:spPr>
              <a:xfrm>
                <a:off x="4416" y="1872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7" name="Google Shape;327;p23"/>
              <p:cNvSpPr txBox="1"/>
              <p:nvPr/>
            </p:nvSpPr>
            <p:spPr>
              <a:xfrm>
                <a:off x="1008" y="1872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328" name="Google Shape;328;p23"/>
              <p:cNvSpPr txBox="1"/>
              <p:nvPr/>
            </p:nvSpPr>
            <p:spPr>
              <a:xfrm>
                <a:off x="2496" y="1872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329" name="Google Shape;329;p23"/>
              <p:cNvSpPr txBox="1"/>
              <p:nvPr/>
            </p:nvSpPr>
            <p:spPr>
              <a:xfrm>
                <a:off x="3984" y="1872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cxnSp>
            <p:nvCxnSpPr>
              <p:cNvPr id="330" name="Google Shape;330;p23"/>
              <p:cNvCxnSpPr/>
              <p:nvPr/>
            </p:nvCxnSpPr>
            <p:spPr>
              <a:xfrm>
                <a:off x="5328" y="2064"/>
                <a:ext cx="0" cy="72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1" name="Google Shape;331;p23"/>
              <p:cNvCxnSpPr/>
              <p:nvPr/>
            </p:nvCxnSpPr>
            <p:spPr>
              <a:xfrm rot="10800000">
                <a:off x="288" y="2784"/>
                <a:ext cx="5040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23"/>
              <p:cNvCxnSpPr/>
              <p:nvPr/>
            </p:nvCxnSpPr>
            <p:spPr>
              <a:xfrm rot="10800000">
                <a:off x="288" y="2064"/>
                <a:ext cx="0" cy="72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23"/>
              <p:cNvCxnSpPr/>
              <p:nvPr/>
            </p:nvCxnSpPr>
            <p:spPr>
              <a:xfrm>
                <a:off x="288" y="2064"/>
                <a:ext cx="480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none"/>
                <a:tailEnd len="med" w="med" type="triangle"/>
              </a:ln>
            </p:spPr>
          </p:cxnSp>
        </p:grpSp>
        <p:sp>
          <p:nvSpPr>
            <p:cNvPr id="334" name="Google Shape;334;p23"/>
            <p:cNvSpPr/>
            <p:nvPr/>
          </p:nvSpPr>
          <p:spPr>
            <a:xfrm>
              <a:off x="240" y="1872"/>
              <a:ext cx="768" cy="240"/>
            </a:xfrm>
            <a:prstGeom prst="ellipse">
              <a:avLst/>
            </a:prstGeom>
            <a:solidFill>
              <a:srgbClr val="CCFFFF"/>
            </a:solidFill>
            <a:ln cap="flat" cmpd="sng" w="31750">
              <a:solidFill>
                <a:srgbClr val="8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990033"/>
                  </a:solidFill>
                  <a:latin typeface="Arial"/>
                  <a:ea typeface="Arial"/>
                  <a:cs typeface="Arial"/>
                  <a:sym typeface="Arial"/>
                </a:rPr>
                <a:t>head</a:t>
              </a:r>
              <a:endParaRPr/>
            </a:p>
          </p:txBody>
        </p:sp>
        <p:cxnSp>
          <p:nvCxnSpPr>
            <p:cNvPr id="335" name="Google Shape;335;p23"/>
            <p:cNvCxnSpPr/>
            <p:nvPr/>
          </p:nvCxnSpPr>
          <p:spPr>
            <a:xfrm>
              <a:off x="624" y="2112"/>
              <a:ext cx="336" cy="384"/>
            </a:xfrm>
            <a:prstGeom prst="straightConnector1">
              <a:avLst/>
            </a:prstGeom>
            <a:noFill/>
            <a:ln cap="flat" cmpd="sng" w="38100">
              <a:solidFill>
                <a:srgbClr val="00008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Doubly linked list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Pointers exist between adjacent nodes in both directions.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list can be traversed either forward or backward.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Usually two pointers are maintained to keep track of the list, </a:t>
            </a:r>
            <a:r>
              <a:rPr b="0" i="1" lang="en-US" sz="24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-US" sz="24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tail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341" name="Google Shape;341;p24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342" name="Google Shape;342;p24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343" name="Google Shape;343;p24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pSp>
        <p:nvGrpSpPr>
          <p:cNvPr id="344" name="Google Shape;344;p24"/>
          <p:cNvGrpSpPr/>
          <p:nvPr/>
        </p:nvGrpSpPr>
        <p:grpSpPr>
          <a:xfrm>
            <a:off x="533400" y="3581400"/>
            <a:ext cx="8307387" cy="1524000"/>
            <a:chOff x="336" y="2256"/>
            <a:chExt cx="5233" cy="960"/>
          </a:xfrm>
        </p:grpSpPr>
        <p:grpSp>
          <p:nvGrpSpPr>
            <p:cNvPr id="345" name="Google Shape;345;p24"/>
            <p:cNvGrpSpPr/>
            <p:nvPr/>
          </p:nvGrpSpPr>
          <p:grpSpPr>
            <a:xfrm>
              <a:off x="576" y="2880"/>
              <a:ext cx="4993" cy="336"/>
              <a:chOff x="287" y="2352"/>
              <a:chExt cx="4993" cy="336"/>
            </a:xfrm>
          </p:grpSpPr>
          <p:sp>
            <p:nvSpPr>
              <p:cNvPr id="346" name="Google Shape;346;p24"/>
              <p:cNvSpPr txBox="1"/>
              <p:nvPr/>
            </p:nvSpPr>
            <p:spPr>
              <a:xfrm>
                <a:off x="720" y="2352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7" name="Google Shape;347;p24"/>
              <p:cNvSpPr txBox="1"/>
              <p:nvPr/>
            </p:nvSpPr>
            <p:spPr>
              <a:xfrm>
                <a:off x="2256" y="2352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8" name="Google Shape;348;p24"/>
              <p:cNvSpPr txBox="1"/>
              <p:nvPr/>
            </p:nvSpPr>
            <p:spPr>
              <a:xfrm>
                <a:off x="3744" y="2352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49" name="Google Shape;349;p24"/>
              <p:cNvCxnSpPr/>
              <p:nvPr/>
            </p:nvCxnSpPr>
            <p:spPr>
              <a:xfrm>
                <a:off x="1488" y="2592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  <p:cxnSp>
            <p:nvCxnSpPr>
              <p:cNvPr id="350" name="Google Shape;350;p24"/>
              <p:cNvCxnSpPr/>
              <p:nvPr/>
            </p:nvCxnSpPr>
            <p:spPr>
              <a:xfrm>
                <a:off x="2976" y="2592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  <p:cxnSp>
            <p:nvCxnSpPr>
              <p:cNvPr id="351" name="Google Shape;351;p24"/>
              <p:cNvCxnSpPr/>
              <p:nvPr/>
            </p:nvCxnSpPr>
            <p:spPr>
              <a:xfrm>
                <a:off x="4512" y="2592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  <p:cxnSp>
            <p:nvCxnSpPr>
              <p:cNvPr id="352" name="Google Shape;352;p24"/>
              <p:cNvCxnSpPr/>
              <p:nvPr/>
            </p:nvCxnSpPr>
            <p:spPr>
              <a:xfrm>
                <a:off x="1392" y="2352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24"/>
              <p:cNvCxnSpPr/>
              <p:nvPr/>
            </p:nvCxnSpPr>
            <p:spPr>
              <a:xfrm>
                <a:off x="2880" y="2352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24"/>
              <p:cNvCxnSpPr/>
              <p:nvPr/>
            </p:nvCxnSpPr>
            <p:spPr>
              <a:xfrm>
                <a:off x="4368" y="2352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24"/>
              <p:cNvSpPr txBox="1"/>
              <p:nvPr/>
            </p:nvSpPr>
            <p:spPr>
              <a:xfrm>
                <a:off x="1056" y="2352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356" name="Google Shape;356;p24"/>
              <p:cNvSpPr txBox="1"/>
              <p:nvPr/>
            </p:nvSpPr>
            <p:spPr>
              <a:xfrm>
                <a:off x="2544" y="2352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357" name="Google Shape;357;p24"/>
              <p:cNvSpPr txBox="1"/>
              <p:nvPr/>
            </p:nvSpPr>
            <p:spPr>
              <a:xfrm>
                <a:off x="3984" y="2352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cxnSp>
            <p:nvCxnSpPr>
              <p:cNvPr id="358" name="Google Shape;358;p24"/>
              <p:cNvCxnSpPr/>
              <p:nvPr/>
            </p:nvCxnSpPr>
            <p:spPr>
              <a:xfrm>
                <a:off x="912" y="2352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24"/>
              <p:cNvCxnSpPr/>
              <p:nvPr/>
            </p:nvCxnSpPr>
            <p:spPr>
              <a:xfrm>
                <a:off x="2448" y="2352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24"/>
              <p:cNvCxnSpPr/>
              <p:nvPr/>
            </p:nvCxnSpPr>
            <p:spPr>
              <a:xfrm>
                <a:off x="3984" y="2352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24"/>
              <p:cNvCxnSpPr/>
              <p:nvPr/>
            </p:nvCxnSpPr>
            <p:spPr>
              <a:xfrm>
                <a:off x="287" y="2589"/>
                <a:ext cx="432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none"/>
                <a:tailEnd len="med" w="med" type="stealth"/>
              </a:ln>
            </p:spPr>
          </p:cxnSp>
          <p:cxnSp>
            <p:nvCxnSpPr>
              <p:cNvPr id="362" name="Google Shape;362;p24"/>
              <p:cNvCxnSpPr/>
              <p:nvPr/>
            </p:nvCxnSpPr>
            <p:spPr>
              <a:xfrm>
                <a:off x="3120" y="2448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stealth"/>
                <a:tailEnd len="med" w="med" type="oval"/>
              </a:ln>
            </p:spPr>
          </p:cxnSp>
          <p:cxnSp>
            <p:nvCxnSpPr>
              <p:cNvPr id="363" name="Google Shape;363;p24"/>
              <p:cNvCxnSpPr/>
              <p:nvPr/>
            </p:nvCxnSpPr>
            <p:spPr>
              <a:xfrm>
                <a:off x="1584" y="2448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stealth"/>
                <a:tailEnd len="med" w="med" type="oval"/>
              </a:ln>
            </p:spPr>
          </p:cxnSp>
          <p:cxnSp>
            <p:nvCxnSpPr>
              <p:cNvPr id="364" name="Google Shape;364;p24"/>
              <p:cNvCxnSpPr/>
              <p:nvPr/>
            </p:nvCxnSpPr>
            <p:spPr>
              <a:xfrm rot="10800000">
                <a:off x="4608" y="2448"/>
                <a:ext cx="624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none"/>
                <a:tailEnd len="med" w="med" type="stealth"/>
              </a:ln>
            </p:spPr>
          </p:cxnSp>
          <p:cxnSp>
            <p:nvCxnSpPr>
              <p:cNvPr id="365" name="Google Shape;365;p24"/>
              <p:cNvCxnSpPr/>
              <p:nvPr/>
            </p:nvCxnSpPr>
            <p:spPr>
              <a:xfrm rot="10800000">
                <a:off x="288" y="2448"/>
                <a:ext cx="52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</p:grpSp>
        <p:sp>
          <p:nvSpPr>
            <p:cNvPr id="366" name="Google Shape;366;p24"/>
            <p:cNvSpPr/>
            <p:nvPr/>
          </p:nvSpPr>
          <p:spPr>
            <a:xfrm>
              <a:off x="336" y="2256"/>
              <a:ext cx="768" cy="240"/>
            </a:xfrm>
            <a:prstGeom prst="ellipse">
              <a:avLst/>
            </a:prstGeom>
            <a:solidFill>
              <a:srgbClr val="CCFFFF"/>
            </a:solidFill>
            <a:ln cap="flat" cmpd="sng" w="31750">
              <a:solidFill>
                <a:srgbClr val="8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990033"/>
                  </a:solidFill>
                  <a:latin typeface="Arial"/>
                  <a:ea typeface="Arial"/>
                  <a:cs typeface="Arial"/>
                  <a:sym typeface="Arial"/>
                </a:rPr>
                <a:t>head</a:t>
              </a:r>
              <a:endParaRPr/>
            </a:p>
          </p:txBody>
        </p:sp>
        <p:cxnSp>
          <p:nvCxnSpPr>
            <p:cNvPr id="367" name="Google Shape;367;p24"/>
            <p:cNvCxnSpPr/>
            <p:nvPr/>
          </p:nvCxnSpPr>
          <p:spPr>
            <a:xfrm>
              <a:off x="720" y="2496"/>
              <a:ext cx="336" cy="384"/>
            </a:xfrm>
            <a:prstGeom prst="straightConnector1">
              <a:avLst/>
            </a:prstGeom>
            <a:noFill/>
            <a:ln cap="flat" cmpd="sng" w="38100">
              <a:solidFill>
                <a:srgbClr val="00008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368" name="Google Shape;368;p24"/>
            <p:cNvSpPr/>
            <p:nvPr/>
          </p:nvSpPr>
          <p:spPr>
            <a:xfrm>
              <a:off x="4752" y="2256"/>
              <a:ext cx="768" cy="240"/>
            </a:xfrm>
            <a:prstGeom prst="ellipse">
              <a:avLst/>
            </a:prstGeom>
            <a:solidFill>
              <a:srgbClr val="CCFFFF"/>
            </a:solidFill>
            <a:ln cap="flat" cmpd="sng" w="31750">
              <a:solidFill>
                <a:srgbClr val="8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990033"/>
                  </a:solidFill>
                  <a:latin typeface="Arial"/>
                  <a:ea typeface="Arial"/>
                  <a:cs typeface="Arial"/>
                  <a:sym typeface="Arial"/>
                </a:rPr>
                <a:t>tail</a:t>
              </a:r>
              <a:endParaRPr/>
            </a:p>
          </p:txBody>
        </p:sp>
        <p:cxnSp>
          <p:nvCxnSpPr>
            <p:cNvPr id="369" name="Google Shape;369;p24"/>
            <p:cNvCxnSpPr/>
            <p:nvPr/>
          </p:nvCxnSpPr>
          <p:spPr>
            <a:xfrm flipH="1">
              <a:off x="4800" y="2496"/>
              <a:ext cx="384" cy="384"/>
            </a:xfrm>
            <a:prstGeom prst="straightConnector1">
              <a:avLst/>
            </a:prstGeom>
            <a:noFill/>
            <a:ln cap="flat" cmpd="sng" w="38100">
              <a:solidFill>
                <a:srgbClr val="00008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linked list</a:t>
            </a:r>
            <a:endParaRPr/>
          </a:p>
        </p:txBody>
      </p:sp>
      <p:sp>
        <p:nvSpPr>
          <p:cNvPr id="375" name="Google Shape;375;p25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376" name="Google Shape;376;p25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377" name="Google Shape;377;p2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378" name="Google Shape;3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62" y="2209800"/>
            <a:ext cx="8177212" cy="278606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"/>
          <p:cNvSpPr txBox="1"/>
          <p:nvPr/>
        </p:nvSpPr>
        <p:spPr>
          <a:xfrm>
            <a:off x="1143000" y="1600200"/>
            <a:ext cx="34242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Step1: Declaring a node: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linked list</a:t>
            </a:r>
            <a:endParaRPr/>
          </a:p>
        </p:txBody>
      </p:sp>
      <p:sp>
        <p:nvSpPr>
          <p:cNvPr id="385" name="Google Shape;385;p26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386" name="Google Shape;386;p26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387" name="Google Shape;387;p2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388" name="Google Shape;38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09800"/>
            <a:ext cx="82296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6"/>
          <p:cNvSpPr txBox="1"/>
          <p:nvPr/>
        </p:nvSpPr>
        <p:spPr>
          <a:xfrm>
            <a:off x="457200" y="1524000"/>
            <a:ext cx="33004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Step2: Creating a node: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linked list</a:t>
            </a:r>
            <a:endParaRPr/>
          </a:p>
        </p:txBody>
      </p:sp>
      <p:sp>
        <p:nvSpPr>
          <p:cNvPr id="395" name="Google Shape;395;p27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396" name="Google Shape;396;p27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397" name="Google Shape;397;p2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398" name="Google Shape;398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266950"/>
            <a:ext cx="8229600" cy="319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Printing the created list</a:t>
            </a:r>
            <a:endParaRPr/>
          </a:p>
        </p:txBody>
      </p:sp>
      <p:sp>
        <p:nvSpPr>
          <p:cNvPr id="404" name="Google Shape;404;p28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405" name="Google Shape;405;p28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406" name="Google Shape;406;p2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407" name="Google Shape;407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25" y="1600200"/>
            <a:ext cx="803275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Operations on a List</a:t>
            </a:r>
            <a:endParaRPr/>
          </a:p>
        </p:txBody>
      </p:sp>
      <p:sp>
        <p:nvSpPr>
          <p:cNvPr id="413" name="Google Shape;413;p2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list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Traversing the list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Inserting an item in the list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an item from the list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Concatenating two lists into one</a:t>
            </a:r>
            <a:endParaRPr/>
          </a:p>
        </p:txBody>
      </p:sp>
      <p:sp>
        <p:nvSpPr>
          <p:cNvPr id="414" name="Google Shape;414;p29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415" name="Google Shape;415;p29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416" name="Google Shape;416;p29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is an Abstract Data Type</a:t>
            </a:r>
            <a:endParaRPr/>
          </a:p>
        </p:txBody>
      </p:sp>
      <p:sp>
        <p:nvSpPr>
          <p:cNvPr id="422" name="Google Shape;422;p30"/>
          <p:cNvSpPr txBox="1"/>
          <p:nvPr>
            <p:ph idx="1" type="body"/>
          </p:nvPr>
        </p:nvSpPr>
        <p:spPr>
          <a:xfrm>
            <a:off x="6858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an abstract data type?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data type defined by the user.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more complex than simple data types like </a:t>
            </a:r>
            <a:r>
              <a:rPr b="0" i="1" lang="en-US" sz="26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26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etc.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abstract?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details of the implementation are </a:t>
            </a:r>
            <a:r>
              <a:rPr b="0" i="0" lang="en-US" sz="2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do some operation on the list, say insert an element, you just call a function.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 of how the list is implemented or how the insert function is written is no longer required.</a:t>
            </a:r>
            <a:endParaRPr/>
          </a:p>
        </p:txBody>
      </p:sp>
      <p:sp>
        <p:nvSpPr>
          <p:cNvPr id="423" name="Google Shape;423;p30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424" name="Google Shape;424;p30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425" name="Google Shape;425;p30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Conceptual Idea</a:t>
            </a:r>
            <a:endParaRPr/>
          </a:p>
        </p:txBody>
      </p:sp>
      <p:sp>
        <p:nvSpPr>
          <p:cNvPr id="431" name="Google Shape;431;p31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432" name="Google Shape;432;p31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433" name="Google Shape;433;p31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3657600" y="2057400"/>
            <a:ext cx="2667000" cy="3505200"/>
          </a:xfrm>
          <a:prstGeom prst="can">
            <a:avLst>
              <a:gd fmla="val 25000" name="adj"/>
            </a:avLst>
          </a:prstGeom>
          <a:solidFill>
            <a:srgbClr val="CCFFFF"/>
          </a:solidFill>
          <a:ln cap="flat" cmpd="sng" w="38100">
            <a:solidFill>
              <a:srgbClr val="CC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336600"/>
                </a:solidFill>
                <a:latin typeface="Arial"/>
                <a:ea typeface="Arial"/>
                <a:cs typeface="Arial"/>
                <a:sym typeface="Arial"/>
              </a:rPr>
              <a:t>List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336600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336600"/>
                </a:solidFill>
                <a:latin typeface="Arial"/>
                <a:ea typeface="Arial"/>
                <a:cs typeface="Arial"/>
                <a:sym typeface="Arial"/>
              </a:rPr>
              <a:t>and the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336600"/>
                </a:solidFill>
                <a:latin typeface="Arial"/>
                <a:ea typeface="Arial"/>
                <a:cs typeface="Arial"/>
                <a:sym typeface="Arial"/>
              </a:rPr>
              <a:t>related functions</a:t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2438400" y="3048000"/>
            <a:ext cx="12192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C99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" name="Google Shape;436;p31"/>
          <p:cNvSpPr/>
          <p:nvPr/>
        </p:nvSpPr>
        <p:spPr>
          <a:xfrm>
            <a:off x="2438400" y="4724400"/>
            <a:ext cx="12192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C99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2438400" y="3886200"/>
            <a:ext cx="12192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C99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31"/>
          <p:cNvSpPr txBox="1"/>
          <p:nvPr/>
        </p:nvSpPr>
        <p:spPr>
          <a:xfrm>
            <a:off x="914400" y="28956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Insert</a:t>
            </a:r>
            <a:endParaRPr/>
          </a:p>
        </p:txBody>
      </p:sp>
      <p:sp>
        <p:nvSpPr>
          <p:cNvPr id="439" name="Google Shape;439;p31"/>
          <p:cNvSpPr txBox="1"/>
          <p:nvPr/>
        </p:nvSpPr>
        <p:spPr>
          <a:xfrm>
            <a:off x="914400" y="38100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Delete</a:t>
            </a:r>
            <a:endParaRPr/>
          </a:p>
        </p:txBody>
      </p:sp>
      <p:sp>
        <p:nvSpPr>
          <p:cNvPr id="440" name="Google Shape;440;p31"/>
          <p:cNvSpPr txBox="1"/>
          <p:nvPr/>
        </p:nvSpPr>
        <p:spPr>
          <a:xfrm>
            <a:off x="914400" y="4648200"/>
            <a:ext cx="152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Traverse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6858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linked list is a data structure which can change during execution.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Successive elements are connected by pointers.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element points to </a:t>
            </a:r>
            <a:r>
              <a:rPr b="0" i="0" lang="en-US" sz="2400" u="none" cap="none" strike="noStrike">
                <a:solidFill>
                  <a:srgbClr val="0000CC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grow or shrink in size during execution of a program.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be made just as long as required.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does not waste memory space.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1066800" y="5257800"/>
            <a:ext cx="7397750" cy="685800"/>
            <a:chOff x="768" y="2880"/>
            <a:chExt cx="4660" cy="432"/>
          </a:xfrm>
        </p:grpSpPr>
        <p:sp>
          <p:nvSpPr>
            <p:cNvPr id="104" name="Google Shape;104;p14"/>
            <p:cNvSpPr txBox="1"/>
            <p:nvPr/>
          </p:nvSpPr>
          <p:spPr>
            <a:xfrm>
              <a:off x="768" y="2880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2304" y="2880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3792" y="2880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1536" y="3072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cxnSp>
          <p:nvCxnSpPr>
            <p:cNvPr id="108" name="Google Shape;108;p14"/>
            <p:cNvCxnSpPr/>
            <p:nvPr/>
          </p:nvCxnSpPr>
          <p:spPr>
            <a:xfrm>
              <a:off x="3024" y="3072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cxnSp>
          <p:nvCxnSpPr>
            <p:cNvPr id="109" name="Google Shape;109;p14"/>
            <p:cNvCxnSpPr/>
            <p:nvPr/>
          </p:nvCxnSpPr>
          <p:spPr>
            <a:xfrm>
              <a:off x="4560" y="3072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none"/>
            </a:ln>
          </p:spPr>
        </p:cxnSp>
        <p:grpSp>
          <p:nvGrpSpPr>
            <p:cNvPr id="110" name="Google Shape;110;p14"/>
            <p:cNvGrpSpPr/>
            <p:nvPr/>
          </p:nvGrpSpPr>
          <p:grpSpPr>
            <a:xfrm>
              <a:off x="960" y="2880"/>
              <a:ext cx="3456" cy="336"/>
              <a:chOff x="1008" y="1056"/>
              <a:chExt cx="3456" cy="336"/>
            </a:xfrm>
          </p:grpSpPr>
          <p:cxnSp>
            <p:nvCxnSpPr>
              <p:cNvPr id="111" name="Google Shape;111;p14"/>
              <p:cNvCxnSpPr/>
              <p:nvPr/>
            </p:nvCxnSpPr>
            <p:spPr>
              <a:xfrm>
                <a:off x="1440" y="1056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14"/>
              <p:cNvCxnSpPr/>
              <p:nvPr/>
            </p:nvCxnSpPr>
            <p:spPr>
              <a:xfrm>
                <a:off x="2928" y="1056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14"/>
              <p:cNvCxnSpPr/>
              <p:nvPr/>
            </p:nvCxnSpPr>
            <p:spPr>
              <a:xfrm>
                <a:off x="4464" y="1056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14" name="Google Shape;114;p14"/>
              <p:cNvSpPr txBox="1"/>
              <p:nvPr/>
            </p:nvSpPr>
            <p:spPr>
              <a:xfrm>
                <a:off x="1008" y="1056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115" name="Google Shape;115;p14"/>
              <p:cNvSpPr txBox="1"/>
              <p:nvPr/>
            </p:nvSpPr>
            <p:spPr>
              <a:xfrm>
                <a:off x="2544" y="1056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116" name="Google Shape;116;p14"/>
              <p:cNvSpPr txBox="1"/>
              <p:nvPr/>
            </p:nvSpPr>
            <p:spPr>
              <a:xfrm>
                <a:off x="4032" y="1056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</p:grpSp>
        <p:cxnSp>
          <p:nvCxnSpPr>
            <p:cNvPr id="117" name="Google Shape;117;p14"/>
            <p:cNvCxnSpPr/>
            <p:nvPr/>
          </p:nvCxnSpPr>
          <p:spPr>
            <a:xfrm>
              <a:off x="5328" y="3072"/>
              <a:ext cx="0" cy="24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5186" y="3309"/>
              <a:ext cx="242" cy="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119" name="Google Shape;119;p14"/>
          <p:cNvGrpSpPr/>
          <p:nvPr/>
        </p:nvGrpSpPr>
        <p:grpSpPr>
          <a:xfrm>
            <a:off x="0" y="4259262"/>
            <a:ext cx="1219200" cy="990600"/>
            <a:chOff x="0" y="2683"/>
            <a:chExt cx="768" cy="624"/>
          </a:xfrm>
        </p:grpSpPr>
        <p:sp>
          <p:nvSpPr>
            <p:cNvPr id="120" name="Google Shape;120;p14"/>
            <p:cNvSpPr/>
            <p:nvPr/>
          </p:nvSpPr>
          <p:spPr>
            <a:xfrm>
              <a:off x="0" y="2683"/>
              <a:ext cx="768" cy="240"/>
            </a:xfrm>
            <a:prstGeom prst="ellipse">
              <a:avLst/>
            </a:prstGeom>
            <a:solidFill>
              <a:srgbClr val="CCFFFF"/>
            </a:solidFill>
            <a:ln cap="flat" cmpd="sng" w="31750">
              <a:solidFill>
                <a:srgbClr val="8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33"/>
                </a:buClr>
                <a:buSzPts val="1800"/>
                <a:buFont typeface="Arial"/>
                <a:buNone/>
              </a:pPr>
              <a:r>
                <a:rPr b="1" i="0" lang="en-US" sz="1800" u="none">
                  <a:solidFill>
                    <a:srgbClr val="990033"/>
                  </a:solidFill>
                  <a:latin typeface="Arial"/>
                  <a:ea typeface="Arial"/>
                  <a:cs typeface="Arial"/>
                  <a:sym typeface="Arial"/>
                </a:rPr>
                <a:t>head</a:t>
              </a:r>
              <a:endParaRPr/>
            </a:p>
          </p:txBody>
        </p:sp>
        <p:cxnSp>
          <p:nvCxnSpPr>
            <p:cNvPr id="121" name="Google Shape;121;p14"/>
            <p:cNvCxnSpPr/>
            <p:nvPr/>
          </p:nvCxnSpPr>
          <p:spPr>
            <a:xfrm>
              <a:off x="384" y="2923"/>
              <a:ext cx="336" cy="384"/>
            </a:xfrm>
            <a:prstGeom prst="straightConnector1">
              <a:avLst/>
            </a:prstGeom>
            <a:noFill/>
            <a:ln cap="flat" cmpd="sng" w="38100">
              <a:solidFill>
                <a:srgbClr val="00008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Working with linked list</a:t>
            </a:r>
            <a:endParaRPr/>
          </a:p>
        </p:txBody>
      </p:sp>
      <p:sp>
        <p:nvSpPr>
          <p:cNvPr id="446" name="Google Shape;446;p32"/>
          <p:cNvSpPr txBox="1"/>
          <p:nvPr>
            <p:ph idx="1" type="body"/>
          </p:nvPr>
        </p:nvSpPr>
        <p:spPr>
          <a:xfrm>
            <a:off x="685800" y="12192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structure of a node as follows: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struct stud { 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int   roll;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char  name[25];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int   age;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struct stud *next;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/* A user-defined data type called “node” */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typedef struct stud node;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node *head;</a:t>
            </a:r>
            <a:endParaRPr/>
          </a:p>
        </p:txBody>
      </p:sp>
      <p:sp>
        <p:nvSpPr>
          <p:cNvPr id="447" name="Google Shape;447;p32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449" name="Google Shape;449;p32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List</a:t>
            </a:r>
            <a:endParaRPr/>
          </a:p>
        </p:txBody>
      </p:sp>
      <p:sp>
        <p:nvSpPr>
          <p:cNvPr id="455" name="Google Shape;455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456" name="Google Shape;456;p33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457" name="Google Shape;457;p33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458" name="Google Shape;458;p3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begin?</a:t>
            </a:r>
            <a:endParaRPr/>
          </a:p>
        </p:txBody>
      </p:sp>
      <p:sp>
        <p:nvSpPr>
          <p:cNvPr id="464" name="Google Shape;464;p34"/>
          <p:cNvSpPr txBox="1"/>
          <p:nvPr>
            <p:ph idx="1" type="body"/>
          </p:nvPr>
        </p:nvSpPr>
        <p:spPr>
          <a:xfrm>
            <a:off x="457200" y="1219200"/>
            <a:ext cx="82296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start with, we have to create a node (the first node), and make </a:t>
            </a:r>
            <a:r>
              <a:rPr b="0" i="0" lang="en-US" sz="3200" u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 to it.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0008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head = (node *) malloc(sizeof(node));</a:t>
            </a:r>
            <a:endParaRPr/>
          </a:p>
        </p:txBody>
      </p:sp>
      <p:sp>
        <p:nvSpPr>
          <p:cNvPr id="465" name="Google Shape;465;p34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466" name="Google Shape;466;p34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467" name="Google Shape;467;p34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pSp>
        <p:nvGrpSpPr>
          <p:cNvPr id="468" name="Google Shape;468;p34"/>
          <p:cNvGrpSpPr/>
          <p:nvPr/>
        </p:nvGrpSpPr>
        <p:grpSpPr>
          <a:xfrm>
            <a:off x="990600" y="3352800"/>
            <a:ext cx="6705600" cy="2057400"/>
            <a:chOff x="624" y="2112"/>
            <a:chExt cx="4224" cy="1296"/>
          </a:xfrm>
        </p:grpSpPr>
        <p:sp>
          <p:nvSpPr>
            <p:cNvPr id="469" name="Google Shape;469;p34"/>
            <p:cNvSpPr txBox="1"/>
            <p:nvPr/>
          </p:nvSpPr>
          <p:spPr>
            <a:xfrm>
              <a:off x="2832" y="2208"/>
              <a:ext cx="2016" cy="1200"/>
            </a:xfrm>
            <a:prstGeom prst="rect">
              <a:avLst/>
            </a:prstGeom>
            <a:solidFill>
              <a:srgbClr val="FFCC99"/>
            </a:solidFill>
            <a:ln cap="flat" cmpd="sng" w="31750">
              <a:solidFill>
                <a:srgbClr val="9933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70" name="Google Shape;470;p34"/>
            <p:cNvCxnSpPr/>
            <p:nvPr/>
          </p:nvCxnSpPr>
          <p:spPr>
            <a:xfrm>
              <a:off x="4080" y="2208"/>
              <a:ext cx="0" cy="120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1" name="Google Shape;471;p34"/>
            <p:cNvCxnSpPr/>
            <p:nvPr/>
          </p:nvCxnSpPr>
          <p:spPr>
            <a:xfrm>
              <a:off x="2832" y="2976"/>
              <a:ext cx="124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2" name="Google Shape;472;p34"/>
            <p:cNvCxnSpPr/>
            <p:nvPr/>
          </p:nvCxnSpPr>
          <p:spPr>
            <a:xfrm>
              <a:off x="2832" y="2592"/>
              <a:ext cx="124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3" name="Google Shape;473;p34"/>
            <p:cNvSpPr txBox="1"/>
            <p:nvPr/>
          </p:nvSpPr>
          <p:spPr>
            <a:xfrm>
              <a:off x="624" y="2448"/>
              <a:ext cx="624" cy="384"/>
            </a:xfrm>
            <a:prstGeom prst="rect">
              <a:avLst/>
            </a:prstGeom>
            <a:solidFill>
              <a:srgbClr val="CCFFFF"/>
            </a:solidFill>
            <a:ln cap="flat" cmpd="sng" w="31750">
              <a:solidFill>
                <a:srgbClr val="9933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74" name="Google Shape;474;p34"/>
            <p:cNvCxnSpPr/>
            <p:nvPr/>
          </p:nvCxnSpPr>
          <p:spPr>
            <a:xfrm>
              <a:off x="1104" y="2640"/>
              <a:ext cx="1632" cy="0"/>
            </a:xfrm>
            <a:prstGeom prst="straightConnector1">
              <a:avLst/>
            </a:prstGeom>
            <a:noFill/>
            <a:ln cap="flat" cmpd="sng" w="3810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sp>
          <p:nvSpPr>
            <p:cNvPr id="475" name="Google Shape;475;p34"/>
            <p:cNvSpPr txBox="1"/>
            <p:nvPr/>
          </p:nvSpPr>
          <p:spPr>
            <a:xfrm>
              <a:off x="672" y="2112"/>
              <a:ext cx="67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head</a:t>
              </a:r>
              <a:endParaRPr/>
            </a:p>
          </p:txBody>
        </p:sp>
        <p:sp>
          <p:nvSpPr>
            <p:cNvPr id="476" name="Google Shape;476;p34"/>
            <p:cNvSpPr txBox="1"/>
            <p:nvPr/>
          </p:nvSpPr>
          <p:spPr>
            <a:xfrm>
              <a:off x="3168" y="3024"/>
              <a:ext cx="96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</a:t>
              </a:r>
              <a:endParaRPr/>
            </a:p>
          </p:txBody>
        </p:sp>
        <p:sp>
          <p:nvSpPr>
            <p:cNvPr id="477" name="Google Shape;477;p34"/>
            <p:cNvSpPr txBox="1"/>
            <p:nvPr/>
          </p:nvSpPr>
          <p:spPr>
            <a:xfrm>
              <a:off x="3120" y="2640"/>
              <a:ext cx="96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478" name="Google Shape;478;p34"/>
            <p:cNvSpPr txBox="1"/>
            <p:nvPr/>
          </p:nvSpPr>
          <p:spPr>
            <a:xfrm>
              <a:off x="3120" y="2256"/>
              <a:ext cx="960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roll</a:t>
              </a:r>
              <a:endParaRPr/>
            </a:p>
          </p:txBody>
        </p:sp>
      </p:grpSp>
      <p:sp>
        <p:nvSpPr>
          <p:cNvPr id="479" name="Google Shape;479;p34"/>
          <p:cNvSpPr txBox="1"/>
          <p:nvPr/>
        </p:nvSpPr>
        <p:spPr>
          <a:xfrm>
            <a:off x="6705600" y="4191000"/>
            <a:ext cx="152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Contd.</a:t>
            </a:r>
            <a:endParaRPr/>
          </a:p>
        </p:txBody>
      </p:sp>
      <p:sp>
        <p:nvSpPr>
          <p:cNvPr id="485" name="Google Shape;485;p35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are </a:t>
            </a:r>
            <a:r>
              <a:rPr b="0" i="0" lang="en-US" sz="3200" u="non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number of nodes in the initial linked list: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Allocate </a:t>
            </a:r>
            <a:r>
              <a:rPr b="0" i="0" lang="en-US" sz="28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records, one by one.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in the fields of the records.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the links of the records so that the chain is formed.</a:t>
            </a:r>
            <a:endParaRPr/>
          </a:p>
        </p:txBody>
      </p:sp>
      <p:sp>
        <p:nvSpPr>
          <p:cNvPr id="486" name="Google Shape;486;p35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487" name="Google Shape;487;p35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488" name="Google Shape;488;p3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pSp>
        <p:nvGrpSpPr>
          <p:cNvPr id="489" name="Google Shape;489;p35"/>
          <p:cNvGrpSpPr/>
          <p:nvPr/>
        </p:nvGrpSpPr>
        <p:grpSpPr>
          <a:xfrm>
            <a:off x="1371600" y="5181600"/>
            <a:ext cx="7389812" cy="701675"/>
            <a:chOff x="768" y="2784"/>
            <a:chExt cx="4655" cy="442"/>
          </a:xfrm>
        </p:grpSpPr>
        <p:sp>
          <p:nvSpPr>
            <p:cNvPr id="490" name="Google Shape;490;p35"/>
            <p:cNvSpPr txBox="1"/>
            <p:nvPr/>
          </p:nvSpPr>
          <p:spPr>
            <a:xfrm>
              <a:off x="768" y="2784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1" name="Google Shape;491;p35"/>
            <p:cNvSpPr txBox="1"/>
            <p:nvPr/>
          </p:nvSpPr>
          <p:spPr>
            <a:xfrm>
              <a:off x="2304" y="2784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2" name="Google Shape;492;p35"/>
            <p:cNvSpPr txBox="1"/>
            <p:nvPr/>
          </p:nvSpPr>
          <p:spPr>
            <a:xfrm>
              <a:off x="3792" y="2784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93" name="Google Shape;493;p35"/>
            <p:cNvCxnSpPr/>
            <p:nvPr/>
          </p:nvCxnSpPr>
          <p:spPr>
            <a:xfrm>
              <a:off x="1536" y="2976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cxnSp>
          <p:nvCxnSpPr>
            <p:cNvPr id="494" name="Google Shape;494;p35"/>
            <p:cNvCxnSpPr/>
            <p:nvPr/>
          </p:nvCxnSpPr>
          <p:spPr>
            <a:xfrm>
              <a:off x="3024" y="2976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cxnSp>
          <p:nvCxnSpPr>
            <p:cNvPr id="495" name="Google Shape;495;p35"/>
            <p:cNvCxnSpPr/>
            <p:nvPr/>
          </p:nvCxnSpPr>
          <p:spPr>
            <a:xfrm>
              <a:off x="4560" y="2976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none"/>
            </a:ln>
          </p:spPr>
        </p:cxnSp>
        <p:cxnSp>
          <p:nvCxnSpPr>
            <p:cNvPr id="496" name="Google Shape;496;p35"/>
            <p:cNvCxnSpPr/>
            <p:nvPr/>
          </p:nvCxnSpPr>
          <p:spPr>
            <a:xfrm>
              <a:off x="1440" y="2784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7" name="Google Shape;497;p35"/>
            <p:cNvCxnSpPr/>
            <p:nvPr/>
          </p:nvCxnSpPr>
          <p:spPr>
            <a:xfrm>
              <a:off x="2928" y="2784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8" name="Google Shape;498;p35"/>
            <p:cNvCxnSpPr/>
            <p:nvPr/>
          </p:nvCxnSpPr>
          <p:spPr>
            <a:xfrm>
              <a:off x="4416" y="2784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9" name="Google Shape;499;p35"/>
            <p:cNvSpPr txBox="1"/>
            <p:nvPr/>
          </p:nvSpPr>
          <p:spPr>
            <a:xfrm>
              <a:off x="1008" y="2784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500" name="Google Shape;500;p35"/>
            <p:cNvSpPr txBox="1"/>
            <p:nvPr/>
          </p:nvSpPr>
          <p:spPr>
            <a:xfrm>
              <a:off x="2496" y="2784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501" name="Google Shape;501;p35"/>
            <p:cNvSpPr txBox="1"/>
            <p:nvPr/>
          </p:nvSpPr>
          <p:spPr>
            <a:xfrm>
              <a:off x="3984" y="2784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502" name="Google Shape;502;p35"/>
            <p:cNvCxnSpPr/>
            <p:nvPr/>
          </p:nvCxnSpPr>
          <p:spPr>
            <a:xfrm>
              <a:off x="5323" y="2986"/>
              <a:ext cx="0" cy="24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3" name="Google Shape;503;p35"/>
            <p:cNvCxnSpPr/>
            <p:nvPr/>
          </p:nvCxnSpPr>
          <p:spPr>
            <a:xfrm>
              <a:off x="5181" y="3223"/>
              <a:ext cx="242" cy="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504" name="Google Shape;504;p35"/>
          <p:cNvSpPr/>
          <p:nvPr/>
        </p:nvSpPr>
        <p:spPr>
          <a:xfrm>
            <a:off x="304800" y="4191000"/>
            <a:ext cx="1219200" cy="381000"/>
          </a:xfrm>
          <a:prstGeom prst="ellipse">
            <a:avLst/>
          </a:prstGeom>
          <a:solidFill>
            <a:srgbClr val="CCFFFF"/>
          </a:solidFill>
          <a:ln cap="flat" cmpd="sng" w="31750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head</a:t>
            </a:r>
            <a:endParaRPr/>
          </a:p>
        </p:txBody>
      </p:sp>
      <p:cxnSp>
        <p:nvCxnSpPr>
          <p:cNvPr id="505" name="Google Shape;505;p35"/>
          <p:cNvCxnSpPr/>
          <p:nvPr/>
        </p:nvCxnSpPr>
        <p:spPr>
          <a:xfrm>
            <a:off x="914400" y="4572000"/>
            <a:ext cx="533400" cy="609600"/>
          </a:xfrm>
          <a:prstGeom prst="straightConnector1">
            <a:avLst/>
          </a:prstGeom>
          <a:noFill/>
          <a:ln cap="flat" cmpd="sng" w="38100">
            <a:solidFill>
              <a:srgbClr val="00008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6"/>
          <p:cNvSpPr txBox="1"/>
          <p:nvPr>
            <p:ph idx="1" type="body"/>
          </p:nvPr>
        </p:nvSpPr>
        <p:spPr>
          <a:xfrm>
            <a:off x="685800" y="1189037"/>
            <a:ext cx="7239000" cy="4983162"/>
          </a:xfrm>
          <a:prstGeom prst="rect">
            <a:avLst/>
          </a:prstGeom>
          <a:solidFill>
            <a:srgbClr val="CCFFFF"/>
          </a:solidFill>
          <a:ln cap="flat" cmpd="sng" w="31750">
            <a:solidFill>
              <a:srgbClr val="8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node *create_list()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int  k, n;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node  *p, *head;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  ("\n How many elements to enter?");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scanf ("%d", &amp;n);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 (k=0; k&lt;n; k++)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{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US" sz="1600" u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if (k == 0) {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head = (node *) malloc(sizeof(node));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p = head;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	     }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	     else {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p-&gt;next  = (node *) malloc(sizeof(node));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p = p-&gt;next;     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	          }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scanf ("%d %s %d", &amp;p-&gt;roll, p-&gt;name, &amp;p-&gt;age);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p-&gt;next  =  NULL;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(head);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/>
          </a:p>
        </p:txBody>
      </p:sp>
      <p:sp>
        <p:nvSpPr>
          <p:cNvPr id="512" name="Google Shape;512;p36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13" name="Google Shape;513;p36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14" name="Google Shape;514;p3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called from </a:t>
            </a:r>
            <a:r>
              <a:rPr b="0" i="0" lang="en-US" sz="32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as: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		</a:t>
            </a:r>
            <a:r>
              <a:rPr b="0" i="0" lang="en-US" sz="20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node *head;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………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head = create_list();</a:t>
            </a:r>
            <a:endParaRPr/>
          </a:p>
        </p:txBody>
      </p:sp>
      <p:sp>
        <p:nvSpPr>
          <p:cNvPr id="521" name="Google Shape;521;p37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22" name="Google Shape;522;p37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23" name="Google Shape;523;p3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Traversing the List</a:t>
            </a:r>
            <a:endParaRPr/>
          </a:p>
        </p:txBody>
      </p:sp>
      <p:sp>
        <p:nvSpPr>
          <p:cNvPr id="529" name="Google Shape;529;p3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530" name="Google Shape;530;p38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31" name="Google Shape;531;p38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32" name="Google Shape;532;p3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to be done?</a:t>
            </a:r>
            <a:endParaRPr/>
          </a:p>
        </p:txBody>
      </p:sp>
      <p:sp>
        <p:nvSpPr>
          <p:cNvPr id="538" name="Google Shape;538;p3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Once the linked list has been constructed and </a:t>
            </a:r>
            <a:r>
              <a:rPr b="0" i="1" lang="en-US" sz="3200" u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points to the first node of the list,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the pointers.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the contents of the nodes as they are traversed.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 when the </a:t>
            </a:r>
            <a:r>
              <a:rPr b="0" i="1" lang="en-US" sz="28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pointer points to 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NULL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539" name="Google Shape;539;p39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40" name="Google Shape;540;p39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41" name="Google Shape;541;p39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0"/>
          <p:cNvSpPr txBox="1"/>
          <p:nvPr>
            <p:ph idx="1" type="body"/>
          </p:nvPr>
        </p:nvSpPr>
        <p:spPr>
          <a:xfrm>
            <a:off x="685800" y="1371600"/>
            <a:ext cx="7162800" cy="4724400"/>
          </a:xfrm>
          <a:prstGeom prst="rect">
            <a:avLst/>
          </a:prstGeom>
          <a:solidFill>
            <a:srgbClr val="CCFFFF"/>
          </a:solidFill>
          <a:ln cap="flat" cmpd="sng" w="31750">
            <a:solidFill>
              <a:srgbClr val="8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display (node *head)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int  count = 1;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node  *p;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 = head;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while (p != NULL)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printf ("\nNode %d: %d %s %d", count,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p-&gt;roll, p-&gt;name, p-&gt;age);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count++;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 = p-&gt;next;     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printf ("\n");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548" name="Google Shape;548;p40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49" name="Google Shape;549;p40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50" name="Google Shape;550;p40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called from </a:t>
            </a:r>
            <a:r>
              <a:rPr b="0" i="0" lang="en-US" sz="32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as: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		</a:t>
            </a:r>
            <a:r>
              <a:rPr b="0" i="0" lang="en-US" sz="20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node *head;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………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display (head);</a:t>
            </a:r>
            <a:endParaRPr/>
          </a:p>
        </p:txBody>
      </p:sp>
      <p:sp>
        <p:nvSpPr>
          <p:cNvPr id="557" name="Google Shape;557;p41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58" name="Google Shape;558;p41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59" name="Google Shape;559;p41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Keeping track of a linked list: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know the pointer to the first element of the list (called </a:t>
            </a:r>
            <a:r>
              <a:rPr b="0" i="1" lang="en-US" sz="28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28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etc.).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lists provide flexibility in allowing the items to be rearranged efficiently.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an element.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an element.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Inserting a Node in a List</a:t>
            </a:r>
            <a:endParaRPr/>
          </a:p>
        </p:txBody>
      </p:sp>
      <p:sp>
        <p:nvSpPr>
          <p:cNvPr id="565" name="Google Shape;565;p4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566" name="Google Shape;566;p42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67" name="Google Shape;567;p42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68" name="Google Shape;568;p42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do?</a:t>
            </a:r>
            <a:endParaRPr/>
          </a:p>
        </p:txBody>
      </p:sp>
      <p:sp>
        <p:nvSpPr>
          <p:cNvPr id="574" name="Google Shape;574;p4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 is to insert a node </a:t>
            </a:r>
            <a:r>
              <a:rPr b="0" i="1" lang="en-US" sz="3200" u="non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before a specified node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Specified means some value is given for the node (called </a:t>
            </a:r>
            <a:r>
              <a:rPr b="0" i="1" lang="en-US" sz="28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example, we consider it to be </a:t>
            </a:r>
            <a:r>
              <a:rPr b="0" i="0" lang="en-US" sz="28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Convention followed: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value of roll is given as </a:t>
            </a:r>
            <a:r>
              <a:rPr b="0" i="1" lang="en-US" sz="28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node will be inserted at the </a:t>
            </a:r>
            <a:r>
              <a:rPr b="0" i="1" lang="en-US" sz="28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list.</a:t>
            </a:r>
            <a:endParaRPr/>
          </a:p>
        </p:txBody>
      </p:sp>
      <p:sp>
        <p:nvSpPr>
          <p:cNvPr id="575" name="Google Shape;575;p43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76" name="Google Shape;576;p43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77" name="Google Shape;577;p4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4"/>
          <p:cNvSpPr txBox="1"/>
          <p:nvPr>
            <p:ph type="title"/>
          </p:nvPr>
        </p:nvSpPr>
        <p:spPr>
          <a:xfrm>
            <a:off x="685800" y="304800"/>
            <a:ext cx="7772400" cy="554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Contd.</a:t>
            </a:r>
            <a:endParaRPr/>
          </a:p>
        </p:txBody>
      </p:sp>
      <p:sp>
        <p:nvSpPr>
          <p:cNvPr id="583" name="Google Shape;583;p44"/>
          <p:cNvSpPr txBox="1"/>
          <p:nvPr>
            <p:ph idx="1" type="body"/>
          </p:nvPr>
        </p:nvSpPr>
        <p:spPr>
          <a:xfrm>
            <a:off x="685800" y="914400"/>
            <a:ext cx="7772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node is added at the beginning,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one next pointer needs to be modified.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993300"/>
              </a:buClr>
              <a:buSzPts val="2200"/>
              <a:buFont typeface="Arial"/>
              <a:buChar char="•"/>
            </a:pPr>
            <a:r>
              <a:rPr b="0" i="1" lang="en-US" sz="22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made to point to the new node.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node points to the previously first element.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node is added at the end,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next pointers need to be modified.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node now points to the new node.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node points to </a:t>
            </a:r>
            <a:r>
              <a:rPr b="0" i="0" lang="en-US" sz="2200" u="none" cap="none" strike="noStrike">
                <a:solidFill>
                  <a:srgbClr val="993300"/>
                </a:solidFill>
                <a:latin typeface="Calibri"/>
                <a:ea typeface="Calibri"/>
                <a:cs typeface="Calibri"/>
                <a:sym typeface="Calibri"/>
              </a:rPr>
              <a:t>NULL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node is added in the middle,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next pointers need to be modified.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node now points to the new node.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node points to the next node.</a:t>
            </a:r>
            <a:endParaRPr/>
          </a:p>
        </p:txBody>
      </p:sp>
      <p:sp>
        <p:nvSpPr>
          <p:cNvPr id="584" name="Google Shape;584;p44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85" name="Google Shape;585;p44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86" name="Google Shape;586;p44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592" name="Google Shape;592;p45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593" name="Google Shape;593;p4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94" name="Google Shape;594;p45"/>
          <p:cNvSpPr txBox="1"/>
          <p:nvPr/>
        </p:nvSpPr>
        <p:spPr>
          <a:xfrm>
            <a:off x="381000" y="296862"/>
            <a:ext cx="8458200" cy="5341937"/>
          </a:xfrm>
          <a:prstGeom prst="rect">
            <a:avLst/>
          </a:prstGeom>
          <a:solidFill>
            <a:srgbClr val="CCFFFF"/>
          </a:solidFill>
          <a:ln cap="flat" cmpd="sng" w="31750">
            <a:solidFill>
              <a:srgbClr val="99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void insert (node **head)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int  k = 0, rno;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node *p, *q, *new;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new = (node *) malloc(sizeof(node));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printf ("\nData to be inserted: 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scanf ("%d %s %d", &amp;new-&gt;roll, new-&gt;name, &amp;new-&gt;age);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printf ("\nInsert before roll (-ve for end):");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scanf ("%d", &amp;rno);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p = *head;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if (p-&gt;roll == rno)      </a:t>
            </a:r>
            <a:r>
              <a:rPr b="1" i="0" lang="en-US" sz="1800" u="none">
                <a:solidFill>
                  <a:srgbClr val="993300"/>
                </a:solidFill>
                <a:latin typeface="Courier New"/>
                <a:ea typeface="Courier New"/>
                <a:cs typeface="Courier New"/>
                <a:sym typeface="Courier New"/>
              </a:rPr>
              <a:t>/* At the beginning */</a:t>
            </a: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new-&gt;next = p;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*head = new;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endParaRPr/>
          </a:p>
        </p:txBody>
      </p:sp>
      <p:sp>
        <p:nvSpPr>
          <p:cNvPr id="595" name="Google Shape;595;p45"/>
          <p:cNvSpPr txBox="1"/>
          <p:nvPr/>
        </p:nvSpPr>
        <p:spPr>
          <a:xfrm>
            <a:off x="2895600" y="601662"/>
            <a:ext cx="914400" cy="228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**m</a:t>
            </a:r>
            <a:endParaRPr/>
          </a:p>
        </p:txBody>
      </p:sp>
      <p:sp>
        <p:nvSpPr>
          <p:cNvPr id="596" name="Google Shape;596;p45"/>
          <p:cNvSpPr txBox="1"/>
          <p:nvPr/>
        </p:nvSpPr>
        <p:spPr>
          <a:xfrm>
            <a:off x="2362200" y="3649662"/>
            <a:ext cx="914400" cy="228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*m</a:t>
            </a:r>
            <a:endParaRPr/>
          </a:p>
        </p:txBody>
      </p:sp>
      <p:sp>
        <p:nvSpPr>
          <p:cNvPr id="597" name="Google Shape;597;p45"/>
          <p:cNvSpPr txBox="1"/>
          <p:nvPr/>
        </p:nvSpPr>
        <p:spPr>
          <a:xfrm>
            <a:off x="1447800" y="5249862"/>
            <a:ext cx="914400" cy="228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*m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6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603" name="Google Shape;603;p46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604" name="Google Shape;604;p4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05" name="Google Shape;605;p46"/>
          <p:cNvSpPr txBox="1"/>
          <p:nvPr/>
        </p:nvSpPr>
        <p:spPr>
          <a:xfrm>
            <a:off x="228600" y="304800"/>
            <a:ext cx="6553200" cy="5891212"/>
          </a:xfrm>
          <a:prstGeom prst="rect">
            <a:avLst/>
          </a:prstGeom>
          <a:solidFill>
            <a:srgbClr val="CCFFFF"/>
          </a:solidFill>
          <a:ln cap="flat" cmpd="sng" w="31750">
            <a:solidFill>
              <a:srgbClr val="99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	while ((p != NULL) &amp;&amp; (p-&gt;roll != rno))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q = p;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p = p-&gt;next;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}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 (p == NULL)       </a:t>
            </a:r>
            <a:r>
              <a:rPr b="1" i="0" lang="en-US" sz="1800" u="none">
                <a:solidFill>
                  <a:srgbClr val="993300"/>
                </a:solidFill>
                <a:latin typeface="Courier New"/>
                <a:ea typeface="Courier New"/>
                <a:cs typeface="Courier New"/>
                <a:sym typeface="Courier New"/>
              </a:rPr>
              <a:t>/* At the end */</a:t>
            </a: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q-&gt;next = new;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new-&gt;next = NULL;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}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	 else if  (p-&gt;roll  == rno)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b="1" i="0" lang="en-US" sz="1800" u="none">
                <a:solidFill>
                  <a:srgbClr val="993300"/>
                </a:solidFill>
                <a:latin typeface="Courier New"/>
                <a:ea typeface="Courier New"/>
                <a:cs typeface="Courier New"/>
                <a:sym typeface="Courier New"/>
              </a:rPr>
              <a:t>/* In the middle */</a:t>
            </a: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q-&gt;next = new;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new-&gt;next = p;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/>
          </a:p>
        </p:txBody>
      </p:sp>
      <p:sp>
        <p:nvSpPr>
          <p:cNvPr id="606" name="Google Shape;606;p46"/>
          <p:cNvSpPr txBox="1"/>
          <p:nvPr/>
        </p:nvSpPr>
        <p:spPr>
          <a:xfrm>
            <a:off x="6888162" y="2133600"/>
            <a:ext cx="2133600" cy="1600200"/>
          </a:xfrm>
          <a:prstGeom prst="rect">
            <a:avLst/>
          </a:prstGeom>
          <a:solidFill>
            <a:srgbClr val="FFFF99"/>
          </a:solidFill>
          <a:ln cap="flat" cmpd="sng" w="31750">
            <a:solidFill>
              <a:srgbClr val="9933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pointers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q and p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always point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to consecutive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nodes.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called from </a:t>
            </a:r>
            <a:r>
              <a:rPr b="0" i="0" lang="en-US" sz="32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as: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		</a:t>
            </a:r>
            <a:r>
              <a:rPr b="0" i="0" lang="en-US" sz="20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node *head;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………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008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insert (&amp;head);</a:t>
            </a:r>
            <a:endParaRPr/>
          </a:p>
        </p:txBody>
      </p:sp>
      <p:sp>
        <p:nvSpPr>
          <p:cNvPr id="613" name="Google Shape;613;p47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614" name="Google Shape;614;p47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615" name="Google Shape;615;p4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621" name="Google Shape;621;p48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622" name="Google Shape;622;p4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623" name="Google Shape;623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838200"/>
            <a:ext cx="4419600" cy="5414962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8"/>
          <p:cNvSpPr txBox="1"/>
          <p:nvPr/>
        </p:nvSpPr>
        <p:spPr>
          <a:xfrm>
            <a:off x="2743200" y="5181600"/>
            <a:ext cx="304800" cy="252412"/>
          </a:xfrm>
          <a:prstGeom prst="rect">
            <a:avLst/>
          </a:pr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48"/>
          <p:cNvSpPr txBox="1"/>
          <p:nvPr/>
        </p:nvSpPr>
        <p:spPr>
          <a:xfrm>
            <a:off x="5943600" y="1447800"/>
            <a:ext cx="3381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626" name="Google Shape;626;p48"/>
          <p:cNvSpPr txBox="1"/>
          <p:nvPr/>
        </p:nvSpPr>
        <p:spPr>
          <a:xfrm>
            <a:off x="6900862" y="1447800"/>
            <a:ext cx="3381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627" name="Google Shape;627;p48"/>
          <p:cNvSpPr txBox="1"/>
          <p:nvPr/>
        </p:nvSpPr>
        <p:spPr>
          <a:xfrm>
            <a:off x="6002337" y="2209800"/>
            <a:ext cx="3381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628" name="Google Shape;628;p48"/>
          <p:cNvSpPr txBox="1"/>
          <p:nvPr/>
        </p:nvSpPr>
        <p:spPr>
          <a:xfrm>
            <a:off x="6959600" y="2209800"/>
            <a:ext cx="3381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629" name="Google Shape;629;p48"/>
          <p:cNvSpPr txBox="1"/>
          <p:nvPr/>
        </p:nvSpPr>
        <p:spPr>
          <a:xfrm>
            <a:off x="5943600" y="1747837"/>
            <a:ext cx="3381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/>
          </a:p>
        </p:txBody>
      </p:sp>
      <p:sp>
        <p:nvSpPr>
          <p:cNvPr id="630" name="Google Shape;630;p48"/>
          <p:cNvSpPr txBox="1"/>
          <p:nvPr/>
        </p:nvSpPr>
        <p:spPr>
          <a:xfrm>
            <a:off x="6900862" y="1747837"/>
            <a:ext cx="355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</p:txBody>
      </p:sp>
      <p:sp>
        <p:nvSpPr>
          <p:cNvPr id="631" name="Google Shape;631;p48"/>
          <p:cNvSpPr txBox="1"/>
          <p:nvPr/>
        </p:nvSpPr>
        <p:spPr>
          <a:xfrm>
            <a:off x="6002337" y="2514600"/>
            <a:ext cx="3381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/>
          </a:p>
        </p:txBody>
      </p:sp>
      <p:sp>
        <p:nvSpPr>
          <p:cNvPr id="632" name="Google Shape;632;p48"/>
          <p:cNvSpPr txBox="1"/>
          <p:nvPr/>
        </p:nvSpPr>
        <p:spPr>
          <a:xfrm>
            <a:off x="6959600" y="2514600"/>
            <a:ext cx="355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</p:txBody>
      </p:sp>
      <p:sp>
        <p:nvSpPr>
          <p:cNvPr id="633" name="Google Shape;633;p48"/>
          <p:cNvSpPr txBox="1"/>
          <p:nvPr/>
        </p:nvSpPr>
        <p:spPr>
          <a:xfrm>
            <a:off x="4953000" y="2971800"/>
            <a:ext cx="4029075" cy="2462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When you write (int *x) there are two variables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Associated one is (x) and another is (*x)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t/>
            </a:r>
            <a:endParaRPr b="1" i="0" sz="1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When you write (int **x) there are three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variables associated one is (x) and another is (*x)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(**x)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t/>
            </a:r>
            <a:endParaRPr b="1" i="0" sz="1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t/>
            </a:r>
            <a:endParaRPr b="1" i="0" sz="1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t/>
            </a:r>
            <a:endParaRPr b="1" i="0" sz="1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at the begining</a:t>
            </a:r>
            <a:endParaRPr/>
          </a:p>
        </p:txBody>
      </p:sp>
      <p:sp>
        <p:nvSpPr>
          <p:cNvPr id="639" name="Google Shape;639;p4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9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641" name="Google Shape;641;p49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642" name="Google Shape;642;p49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643" name="Google Shape;6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3505200"/>
            <a:ext cx="4495800" cy="1398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1444625"/>
            <a:ext cx="4495800" cy="16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9"/>
          <p:cNvSpPr txBox="1"/>
          <p:nvPr/>
        </p:nvSpPr>
        <p:spPr>
          <a:xfrm>
            <a:off x="3581400" y="2662237"/>
            <a:ext cx="27416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4 at begining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at begining</a:t>
            </a:r>
            <a:endParaRPr/>
          </a:p>
        </p:txBody>
      </p:sp>
      <p:sp>
        <p:nvSpPr>
          <p:cNvPr id="651" name="Google Shape;651;p50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652" name="Google Shape;652;p50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653" name="Google Shape;653;p50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654" name="Google Shape;654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81200"/>
            <a:ext cx="8229600" cy="3611562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0"/>
          <p:cNvSpPr txBox="1"/>
          <p:nvPr/>
        </p:nvSpPr>
        <p:spPr>
          <a:xfrm>
            <a:off x="4572000" y="5029200"/>
            <a:ext cx="2514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Means   *m =100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at begining</a:t>
            </a:r>
            <a:endParaRPr/>
          </a:p>
        </p:txBody>
      </p:sp>
      <p:sp>
        <p:nvSpPr>
          <p:cNvPr id="661" name="Google Shape;661;p51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662" name="Google Shape;662;p51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663" name="Google Shape;663;p51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664" name="Google Shape;664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75" y="1600200"/>
            <a:ext cx="730885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1"/>
          <p:cNvSpPr txBox="1"/>
          <p:nvPr/>
        </p:nvSpPr>
        <p:spPr>
          <a:xfrm>
            <a:off x="1752600" y="4262437"/>
            <a:ext cx="4413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/>
          </a:p>
        </p:txBody>
      </p:sp>
      <p:sp>
        <p:nvSpPr>
          <p:cNvPr id="666" name="Google Shape;666;p51"/>
          <p:cNvSpPr txBox="1"/>
          <p:nvPr/>
        </p:nvSpPr>
        <p:spPr>
          <a:xfrm>
            <a:off x="2606675" y="3729037"/>
            <a:ext cx="5953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Illustration: Insertion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pSp>
        <p:nvGrpSpPr>
          <p:cNvPr id="139" name="Google Shape;139;p16"/>
          <p:cNvGrpSpPr/>
          <p:nvPr/>
        </p:nvGrpSpPr>
        <p:grpSpPr>
          <a:xfrm>
            <a:off x="1143000" y="4191000"/>
            <a:ext cx="1371600" cy="533400"/>
            <a:chOff x="720" y="2640"/>
            <a:chExt cx="864" cy="336"/>
          </a:xfrm>
        </p:grpSpPr>
        <p:sp>
          <p:nvSpPr>
            <p:cNvPr id="140" name="Google Shape;140;p16"/>
            <p:cNvSpPr txBox="1"/>
            <p:nvPr/>
          </p:nvSpPr>
          <p:spPr>
            <a:xfrm>
              <a:off x="720" y="2640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1" name="Google Shape;141;p16"/>
            <p:cNvCxnSpPr/>
            <p:nvPr/>
          </p:nvCxnSpPr>
          <p:spPr>
            <a:xfrm>
              <a:off x="1344" y="2640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2" name="Google Shape;142;p16"/>
            <p:cNvSpPr txBox="1"/>
            <p:nvPr/>
          </p:nvSpPr>
          <p:spPr>
            <a:xfrm>
              <a:off x="912" y="2640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1143000" y="4191000"/>
            <a:ext cx="1371600" cy="533400"/>
            <a:chOff x="720" y="2640"/>
            <a:chExt cx="864" cy="336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720" y="2640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45" name="Google Shape;145;p16"/>
            <p:cNvCxnSpPr/>
            <p:nvPr/>
          </p:nvCxnSpPr>
          <p:spPr>
            <a:xfrm>
              <a:off x="1344" y="2640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6" name="Google Shape;146;p16"/>
            <p:cNvSpPr txBox="1"/>
            <p:nvPr/>
          </p:nvSpPr>
          <p:spPr>
            <a:xfrm>
              <a:off x="912" y="2640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</p:grpSp>
      <p:cxnSp>
        <p:nvCxnSpPr>
          <p:cNvPr id="147" name="Google Shape;147;p16"/>
          <p:cNvCxnSpPr/>
          <p:nvPr/>
        </p:nvCxnSpPr>
        <p:spPr>
          <a:xfrm>
            <a:off x="3124200" y="4495800"/>
            <a:ext cx="457200" cy="0"/>
          </a:xfrm>
          <a:prstGeom prst="straightConnector1">
            <a:avLst/>
          </a:prstGeom>
          <a:noFill/>
          <a:ln cap="flat" cmpd="sng" w="31750">
            <a:solidFill>
              <a:srgbClr val="993366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148" name="Google Shape;148;p16"/>
          <p:cNvSpPr txBox="1"/>
          <p:nvPr/>
        </p:nvSpPr>
        <p:spPr>
          <a:xfrm>
            <a:off x="3657600" y="2819400"/>
            <a:ext cx="16764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 to be inserted</a:t>
            </a:r>
            <a:endParaRPr/>
          </a:p>
        </p:txBody>
      </p:sp>
      <p:grpSp>
        <p:nvGrpSpPr>
          <p:cNvPr id="149" name="Google Shape;149;p16"/>
          <p:cNvGrpSpPr/>
          <p:nvPr/>
        </p:nvGrpSpPr>
        <p:grpSpPr>
          <a:xfrm>
            <a:off x="1981200" y="4419600"/>
            <a:ext cx="1371600" cy="1524000"/>
            <a:chOff x="1248" y="2784"/>
            <a:chExt cx="864" cy="960"/>
          </a:xfrm>
        </p:grpSpPr>
        <p:sp>
          <p:nvSpPr>
            <p:cNvPr id="150" name="Google Shape;150;p16"/>
            <p:cNvSpPr txBox="1"/>
            <p:nvPr/>
          </p:nvSpPr>
          <p:spPr>
            <a:xfrm>
              <a:off x="1248" y="3408"/>
              <a:ext cx="864" cy="336"/>
            </a:xfrm>
            <a:prstGeom prst="rect">
              <a:avLst/>
            </a:prstGeom>
            <a:solidFill>
              <a:srgbClr val="99CCFF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51" name="Google Shape;151;p16"/>
            <p:cNvCxnSpPr/>
            <p:nvPr/>
          </p:nvCxnSpPr>
          <p:spPr>
            <a:xfrm>
              <a:off x="1488" y="2784"/>
              <a:ext cx="0" cy="624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cxnSp>
          <p:nvCxnSpPr>
            <p:cNvPr id="152" name="Google Shape;152;p16"/>
            <p:cNvCxnSpPr/>
            <p:nvPr/>
          </p:nvCxnSpPr>
          <p:spPr>
            <a:xfrm rot="10800000">
              <a:off x="1968" y="2832"/>
              <a:ext cx="0" cy="72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none"/>
            </a:ln>
          </p:spPr>
        </p:cxnSp>
        <p:cxnSp>
          <p:nvCxnSpPr>
            <p:cNvPr id="153" name="Google Shape;153;p16"/>
            <p:cNvCxnSpPr/>
            <p:nvPr/>
          </p:nvCxnSpPr>
          <p:spPr>
            <a:xfrm>
              <a:off x="1872" y="3408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4" name="Google Shape;154;p16"/>
            <p:cNvSpPr txBox="1"/>
            <p:nvPr/>
          </p:nvSpPr>
          <p:spPr>
            <a:xfrm>
              <a:off x="1440" y="3408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2133600" y="2895600"/>
            <a:ext cx="1371600" cy="533400"/>
            <a:chOff x="1344" y="1824"/>
            <a:chExt cx="864" cy="336"/>
          </a:xfrm>
        </p:grpSpPr>
        <p:sp>
          <p:nvSpPr>
            <p:cNvPr id="156" name="Google Shape;156;p16"/>
            <p:cNvSpPr txBox="1"/>
            <p:nvPr/>
          </p:nvSpPr>
          <p:spPr>
            <a:xfrm>
              <a:off x="1344" y="1824"/>
              <a:ext cx="864" cy="336"/>
            </a:xfrm>
            <a:prstGeom prst="rect">
              <a:avLst/>
            </a:prstGeom>
            <a:solidFill>
              <a:srgbClr val="99CCFF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57" name="Google Shape;157;p16"/>
            <p:cNvCxnSpPr/>
            <p:nvPr/>
          </p:nvCxnSpPr>
          <p:spPr>
            <a:xfrm>
              <a:off x="1968" y="1824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8" name="Google Shape;158;p16"/>
            <p:cNvSpPr txBox="1"/>
            <p:nvPr/>
          </p:nvSpPr>
          <p:spPr>
            <a:xfrm>
              <a:off x="1536" y="1824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1295400" y="1676400"/>
            <a:ext cx="7397750" cy="685800"/>
            <a:chOff x="816" y="1056"/>
            <a:chExt cx="4660" cy="432"/>
          </a:xfrm>
        </p:grpSpPr>
        <p:sp>
          <p:nvSpPr>
            <p:cNvPr id="160" name="Google Shape;160;p16"/>
            <p:cNvSpPr txBox="1"/>
            <p:nvPr/>
          </p:nvSpPr>
          <p:spPr>
            <a:xfrm>
              <a:off x="816" y="1056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2352" y="1056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2" name="Google Shape;162;p16"/>
            <p:cNvSpPr txBox="1"/>
            <p:nvPr/>
          </p:nvSpPr>
          <p:spPr>
            <a:xfrm>
              <a:off x="3840" y="1056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63" name="Google Shape;163;p16"/>
            <p:cNvCxnSpPr/>
            <p:nvPr/>
          </p:nvCxnSpPr>
          <p:spPr>
            <a:xfrm>
              <a:off x="1584" y="1248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cxnSp>
          <p:nvCxnSpPr>
            <p:cNvPr id="164" name="Google Shape;164;p16"/>
            <p:cNvCxnSpPr/>
            <p:nvPr/>
          </p:nvCxnSpPr>
          <p:spPr>
            <a:xfrm>
              <a:off x="3072" y="1248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cxnSp>
          <p:nvCxnSpPr>
            <p:cNvPr id="165" name="Google Shape;165;p16"/>
            <p:cNvCxnSpPr/>
            <p:nvPr/>
          </p:nvCxnSpPr>
          <p:spPr>
            <a:xfrm>
              <a:off x="4608" y="1248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none"/>
            </a:ln>
          </p:spPr>
        </p:cxnSp>
        <p:grpSp>
          <p:nvGrpSpPr>
            <p:cNvPr id="166" name="Google Shape;166;p16"/>
            <p:cNvGrpSpPr/>
            <p:nvPr/>
          </p:nvGrpSpPr>
          <p:grpSpPr>
            <a:xfrm>
              <a:off x="1008" y="1056"/>
              <a:ext cx="3456" cy="336"/>
              <a:chOff x="1008" y="1056"/>
              <a:chExt cx="3456" cy="336"/>
            </a:xfrm>
          </p:grpSpPr>
          <p:cxnSp>
            <p:nvCxnSpPr>
              <p:cNvPr id="167" name="Google Shape;167;p16"/>
              <p:cNvCxnSpPr/>
              <p:nvPr/>
            </p:nvCxnSpPr>
            <p:spPr>
              <a:xfrm>
                <a:off x="1440" y="1056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16"/>
              <p:cNvCxnSpPr/>
              <p:nvPr/>
            </p:nvCxnSpPr>
            <p:spPr>
              <a:xfrm>
                <a:off x="2928" y="1056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16"/>
              <p:cNvCxnSpPr/>
              <p:nvPr/>
            </p:nvCxnSpPr>
            <p:spPr>
              <a:xfrm>
                <a:off x="4464" y="1056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70" name="Google Shape;170;p16"/>
              <p:cNvSpPr txBox="1"/>
              <p:nvPr/>
            </p:nvSpPr>
            <p:spPr>
              <a:xfrm>
                <a:off x="1008" y="1056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171" name="Google Shape;171;p16"/>
              <p:cNvSpPr txBox="1"/>
              <p:nvPr/>
            </p:nvSpPr>
            <p:spPr>
              <a:xfrm>
                <a:off x="2544" y="1056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172" name="Google Shape;172;p16"/>
              <p:cNvSpPr txBox="1"/>
              <p:nvPr/>
            </p:nvSpPr>
            <p:spPr>
              <a:xfrm>
                <a:off x="4032" y="1056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</p:grpSp>
        <p:cxnSp>
          <p:nvCxnSpPr>
            <p:cNvPr id="173" name="Google Shape;173;p16"/>
            <p:cNvCxnSpPr/>
            <p:nvPr/>
          </p:nvCxnSpPr>
          <p:spPr>
            <a:xfrm>
              <a:off x="5376" y="1248"/>
              <a:ext cx="0" cy="24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4" name="Google Shape;174;p16"/>
            <p:cNvCxnSpPr/>
            <p:nvPr/>
          </p:nvCxnSpPr>
          <p:spPr>
            <a:xfrm>
              <a:off x="5234" y="1485"/>
              <a:ext cx="242" cy="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175" name="Google Shape;175;p16"/>
          <p:cNvGrpSpPr/>
          <p:nvPr/>
        </p:nvGrpSpPr>
        <p:grpSpPr>
          <a:xfrm>
            <a:off x="3581400" y="4191000"/>
            <a:ext cx="4954587" cy="676275"/>
            <a:chOff x="2256" y="2640"/>
            <a:chExt cx="3121" cy="426"/>
          </a:xfrm>
        </p:grpSpPr>
        <p:sp>
          <p:nvSpPr>
            <p:cNvPr id="176" name="Google Shape;176;p16"/>
            <p:cNvSpPr txBox="1"/>
            <p:nvPr/>
          </p:nvSpPr>
          <p:spPr>
            <a:xfrm>
              <a:off x="2256" y="2640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7" name="Google Shape;177;p16"/>
            <p:cNvSpPr txBox="1"/>
            <p:nvPr/>
          </p:nvSpPr>
          <p:spPr>
            <a:xfrm>
              <a:off x="3744" y="2640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78" name="Google Shape;178;p16"/>
            <p:cNvCxnSpPr/>
            <p:nvPr/>
          </p:nvCxnSpPr>
          <p:spPr>
            <a:xfrm>
              <a:off x="2976" y="2832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cxnSp>
          <p:nvCxnSpPr>
            <p:cNvPr id="179" name="Google Shape;179;p16"/>
            <p:cNvCxnSpPr/>
            <p:nvPr/>
          </p:nvCxnSpPr>
          <p:spPr>
            <a:xfrm>
              <a:off x="4512" y="2832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none"/>
            </a:ln>
          </p:spPr>
        </p:cxnSp>
        <p:cxnSp>
          <p:nvCxnSpPr>
            <p:cNvPr id="180" name="Google Shape;180;p16"/>
            <p:cNvCxnSpPr/>
            <p:nvPr/>
          </p:nvCxnSpPr>
          <p:spPr>
            <a:xfrm>
              <a:off x="2832" y="2640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1" name="Google Shape;181;p16"/>
            <p:cNvCxnSpPr/>
            <p:nvPr/>
          </p:nvCxnSpPr>
          <p:spPr>
            <a:xfrm>
              <a:off x="4368" y="2640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2" name="Google Shape;182;p16"/>
            <p:cNvSpPr txBox="1"/>
            <p:nvPr/>
          </p:nvSpPr>
          <p:spPr>
            <a:xfrm>
              <a:off x="2400" y="2640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3936" y="2640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184" name="Google Shape;184;p16"/>
            <p:cNvCxnSpPr/>
            <p:nvPr/>
          </p:nvCxnSpPr>
          <p:spPr>
            <a:xfrm>
              <a:off x="5277" y="2826"/>
              <a:ext cx="0" cy="24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5135" y="3063"/>
              <a:ext cx="242" cy="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186" name="Google Shape;186;p16"/>
          <p:cNvGrpSpPr/>
          <p:nvPr/>
        </p:nvGrpSpPr>
        <p:grpSpPr>
          <a:xfrm>
            <a:off x="304800" y="4706937"/>
            <a:ext cx="838200" cy="703262"/>
            <a:chOff x="304801" y="4707582"/>
            <a:chExt cx="837461" cy="702618"/>
          </a:xfrm>
        </p:grpSpPr>
        <p:sp>
          <p:nvSpPr>
            <p:cNvPr id="187" name="Google Shape;187;p16"/>
            <p:cNvSpPr txBox="1"/>
            <p:nvPr/>
          </p:nvSpPr>
          <p:spPr>
            <a:xfrm>
              <a:off x="304801" y="4948535"/>
              <a:ext cx="7649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curr</a:t>
              </a:r>
              <a:endParaRPr/>
            </a:p>
          </p:txBody>
        </p:sp>
        <p:cxnSp>
          <p:nvCxnSpPr>
            <p:cNvPr id="188" name="Google Shape;188;p16"/>
            <p:cNvCxnSpPr/>
            <p:nvPr/>
          </p:nvCxnSpPr>
          <p:spPr>
            <a:xfrm flipH="1" rot="10800000">
              <a:off x="687052" y="4707582"/>
              <a:ext cx="455210" cy="490088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189" name="Google Shape;189;p16"/>
          <p:cNvGrpSpPr/>
          <p:nvPr/>
        </p:nvGrpSpPr>
        <p:grpSpPr>
          <a:xfrm>
            <a:off x="908050" y="2919412"/>
            <a:ext cx="1225550" cy="461962"/>
            <a:chOff x="908310" y="2919536"/>
            <a:chExt cx="1225290" cy="461665"/>
          </a:xfrm>
        </p:grpSpPr>
        <p:sp>
          <p:nvSpPr>
            <p:cNvPr id="190" name="Google Shape;190;p16"/>
            <p:cNvSpPr txBox="1"/>
            <p:nvPr/>
          </p:nvSpPr>
          <p:spPr>
            <a:xfrm>
              <a:off x="908310" y="2919536"/>
              <a:ext cx="7152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tmp</a:t>
              </a:r>
              <a:endParaRPr/>
            </a:p>
          </p:txBody>
        </p:sp>
        <p:cxnSp>
          <p:nvCxnSpPr>
            <p:cNvPr id="191" name="Google Shape;191;p16"/>
            <p:cNvCxnSpPr/>
            <p:nvPr/>
          </p:nvCxnSpPr>
          <p:spPr>
            <a:xfrm>
              <a:off x="1624121" y="3151162"/>
              <a:ext cx="509479" cy="11105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at begining</a:t>
            </a:r>
            <a:endParaRPr/>
          </a:p>
        </p:txBody>
      </p:sp>
      <p:sp>
        <p:nvSpPr>
          <p:cNvPr id="672" name="Google Shape;672;p52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673" name="Google Shape;673;p52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674" name="Google Shape;674;p52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675" name="Google Shape;675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555750"/>
            <a:ext cx="8229600" cy="25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at the end(p=Null)</a:t>
            </a:r>
            <a:endParaRPr/>
          </a:p>
        </p:txBody>
      </p:sp>
      <p:sp>
        <p:nvSpPr>
          <p:cNvPr id="681" name="Google Shape;681;p53"/>
          <p:cNvSpPr txBox="1"/>
          <p:nvPr>
            <p:ph idx="1" type="body"/>
          </p:nvPr>
        </p:nvSpPr>
        <p:spPr>
          <a:xfrm>
            <a:off x="457200" y="1600200"/>
            <a:ext cx="57912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		</a:t>
            </a:r>
            <a:endParaRPr/>
          </a:p>
        </p:txBody>
      </p:sp>
      <p:sp>
        <p:nvSpPr>
          <p:cNvPr id="682" name="Google Shape;682;p53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683" name="Google Shape;683;p53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684" name="Google Shape;684;p53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685" name="Google Shape;68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539875"/>
            <a:ext cx="3810000" cy="36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3"/>
          <p:cNvSpPr/>
          <p:nvPr/>
        </p:nvSpPr>
        <p:spPr>
          <a:xfrm rot="-5400000">
            <a:off x="3124200" y="3429000"/>
            <a:ext cx="685800" cy="2819400"/>
          </a:xfrm>
          <a:custGeom>
            <a:rect b="b" l="l" r="r" t="t"/>
            <a:pathLst>
              <a:path extrusionOk="0" h="2819400" w="685800">
                <a:moveTo>
                  <a:pt x="0" y="0"/>
                </a:moveTo>
                <a:lnTo>
                  <a:pt x="342900" y="0"/>
                </a:lnTo>
                <a:lnTo>
                  <a:pt x="342900" y="2476500"/>
                </a:lnTo>
                <a:lnTo>
                  <a:pt x="685800" y="2476500"/>
                </a:lnTo>
                <a:lnTo>
                  <a:pt x="685800" y="2819400"/>
                </a:lnTo>
                <a:lnTo>
                  <a:pt x="0" y="281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p53"/>
          <p:cNvSpPr txBox="1"/>
          <p:nvPr/>
        </p:nvSpPr>
        <p:spPr>
          <a:xfrm>
            <a:off x="4953000" y="1676400"/>
            <a:ext cx="42545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None of the roll numbers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matching…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p=Null while loop breaks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54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694" name="Google Shape;694;p54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695" name="Google Shape;695;p54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696" name="Google Shape;696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00200"/>
            <a:ext cx="4505325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4"/>
          <p:cNvSpPr/>
          <p:nvPr/>
        </p:nvSpPr>
        <p:spPr>
          <a:xfrm rot="-5400000">
            <a:off x="3429000" y="3200400"/>
            <a:ext cx="685800" cy="1752600"/>
          </a:xfrm>
          <a:custGeom>
            <a:rect b="b" l="l" r="r" t="t"/>
            <a:pathLst>
              <a:path extrusionOk="0" h="1752600" w="685800">
                <a:moveTo>
                  <a:pt x="0" y="0"/>
                </a:moveTo>
                <a:lnTo>
                  <a:pt x="342900" y="0"/>
                </a:lnTo>
                <a:lnTo>
                  <a:pt x="342900" y="1409700"/>
                </a:lnTo>
                <a:lnTo>
                  <a:pt x="685800" y="1409700"/>
                </a:lnTo>
                <a:lnTo>
                  <a:pt x="6858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8" name="Google Shape;698;p54"/>
          <p:cNvSpPr/>
          <p:nvPr/>
        </p:nvSpPr>
        <p:spPr>
          <a:xfrm rot="5400000">
            <a:off x="685800" y="1066800"/>
            <a:ext cx="685800" cy="1752600"/>
          </a:xfrm>
          <a:custGeom>
            <a:rect b="b" l="l" r="r" t="t"/>
            <a:pathLst>
              <a:path extrusionOk="0" h="1752600" w="685800">
                <a:moveTo>
                  <a:pt x="0" y="0"/>
                </a:moveTo>
                <a:lnTo>
                  <a:pt x="342900" y="0"/>
                </a:lnTo>
                <a:lnTo>
                  <a:pt x="342900" y="1409700"/>
                </a:lnTo>
                <a:lnTo>
                  <a:pt x="685800" y="1409700"/>
                </a:lnTo>
                <a:lnTo>
                  <a:pt x="685800" y="1752600"/>
                </a:lnTo>
                <a:lnTo>
                  <a:pt x="0" y="1752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54"/>
          <p:cNvSpPr txBox="1"/>
          <p:nvPr/>
        </p:nvSpPr>
        <p:spPr>
          <a:xfrm>
            <a:off x="1676400" y="5329237"/>
            <a:ext cx="28622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Note: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contains 300</a:t>
            </a:r>
            <a:endParaRPr/>
          </a:p>
        </p:txBody>
      </p:sp>
      <p:sp>
        <p:nvSpPr>
          <p:cNvPr id="700" name="Google Shape;700;p54"/>
          <p:cNvSpPr txBox="1"/>
          <p:nvPr/>
        </p:nvSpPr>
        <p:spPr>
          <a:xfrm>
            <a:off x="4953000" y="1676400"/>
            <a:ext cx="4371975" cy="157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roll number 4 to be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Inserted before roll number 3…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P-&gt;rollnumber ==3 then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loop breaks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in middle</a:t>
            </a:r>
            <a:endParaRPr/>
          </a:p>
        </p:txBody>
      </p:sp>
      <p:sp>
        <p:nvSpPr>
          <p:cNvPr id="706" name="Google Shape;706;p55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707" name="Google Shape;707;p55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708" name="Google Shape;708;p55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aphicFrame>
        <p:nvGraphicFramePr>
          <p:cNvPr id="709" name="Google Shape;709;p55"/>
          <p:cNvGraphicFramePr/>
          <p:nvPr/>
        </p:nvGraphicFramePr>
        <p:xfrm>
          <a:off x="22860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533400"/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0" name="Google Shape;710;p55"/>
          <p:cNvGraphicFramePr/>
          <p:nvPr/>
        </p:nvGraphicFramePr>
        <p:xfrm>
          <a:off x="38862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533400"/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1" name="Google Shape;711;p55"/>
          <p:cNvGraphicFramePr/>
          <p:nvPr/>
        </p:nvGraphicFramePr>
        <p:xfrm>
          <a:off x="54864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47700"/>
                <a:gridCol w="6477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712" name="Google Shape;712;p55"/>
          <p:cNvSpPr txBox="1"/>
          <p:nvPr/>
        </p:nvSpPr>
        <p:spPr>
          <a:xfrm>
            <a:off x="2209800" y="2514600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/>
          </a:p>
        </p:txBody>
      </p:sp>
      <p:sp>
        <p:nvSpPr>
          <p:cNvPr id="713" name="Google Shape;713;p55"/>
          <p:cNvSpPr txBox="1"/>
          <p:nvPr/>
        </p:nvSpPr>
        <p:spPr>
          <a:xfrm>
            <a:off x="3733800" y="2509837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/>
          </a:p>
        </p:txBody>
      </p:sp>
      <p:sp>
        <p:nvSpPr>
          <p:cNvPr id="714" name="Google Shape;714;p55"/>
          <p:cNvSpPr txBox="1"/>
          <p:nvPr/>
        </p:nvSpPr>
        <p:spPr>
          <a:xfrm>
            <a:off x="5373687" y="2509837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endParaRPr/>
          </a:p>
        </p:txBody>
      </p:sp>
      <p:cxnSp>
        <p:nvCxnSpPr>
          <p:cNvPr id="715" name="Google Shape;715;p55"/>
          <p:cNvCxnSpPr/>
          <p:nvPr/>
        </p:nvCxnSpPr>
        <p:spPr>
          <a:xfrm>
            <a:off x="3352800" y="2362200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716" name="Google Shape;716;p55"/>
          <p:cNvCxnSpPr/>
          <p:nvPr/>
        </p:nvCxnSpPr>
        <p:spPr>
          <a:xfrm>
            <a:off x="4953000" y="2362200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graphicFrame>
        <p:nvGraphicFramePr>
          <p:cNvPr id="717" name="Google Shape;717;p55"/>
          <p:cNvGraphicFramePr/>
          <p:nvPr/>
        </p:nvGraphicFramePr>
        <p:xfrm>
          <a:off x="1371600" y="30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858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718" name="Google Shape;718;p55"/>
          <p:cNvCxnSpPr/>
          <p:nvPr/>
        </p:nvCxnSpPr>
        <p:spPr>
          <a:xfrm rot="-5400000">
            <a:off x="1653449" y="2415449"/>
            <a:ext cx="655500" cy="609600"/>
          </a:xfrm>
          <a:prstGeom prst="curvedConnector2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719" name="Google Shape;719;p55"/>
          <p:cNvSpPr txBox="1"/>
          <p:nvPr/>
        </p:nvSpPr>
        <p:spPr>
          <a:xfrm>
            <a:off x="1258887" y="3348037"/>
            <a:ext cx="8175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</a:t>
            </a:r>
            <a:endParaRPr/>
          </a:p>
        </p:txBody>
      </p:sp>
      <p:sp>
        <p:nvSpPr>
          <p:cNvPr id="720" name="Google Shape;720;p55"/>
          <p:cNvSpPr txBox="1"/>
          <p:nvPr/>
        </p:nvSpPr>
        <p:spPr>
          <a:xfrm>
            <a:off x="609600" y="8169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721" name="Google Shape;721;p55"/>
          <p:cNvSpPr txBox="1"/>
          <p:nvPr/>
        </p:nvSpPr>
        <p:spPr>
          <a:xfrm>
            <a:off x="3276600" y="81692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722" name="Google Shape;722;p55"/>
          <p:cNvSpPr txBox="1"/>
          <p:nvPr/>
        </p:nvSpPr>
        <p:spPr>
          <a:xfrm>
            <a:off x="6705600" y="8169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aphicFrame>
        <p:nvGraphicFramePr>
          <p:cNvPr id="723" name="Google Shape;723;p55"/>
          <p:cNvGraphicFramePr/>
          <p:nvPr/>
        </p:nvGraphicFramePr>
        <p:xfrm>
          <a:off x="2438400" y="402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533400"/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4" name="Google Shape;724;p55"/>
          <p:cNvGraphicFramePr/>
          <p:nvPr/>
        </p:nvGraphicFramePr>
        <p:xfrm>
          <a:off x="4038600" y="402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533400"/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5" name="Google Shape;725;p55"/>
          <p:cNvGraphicFramePr/>
          <p:nvPr/>
        </p:nvGraphicFramePr>
        <p:xfrm>
          <a:off x="5638800" y="402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47700"/>
                <a:gridCol w="6477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726" name="Google Shape;726;p55"/>
          <p:cNvSpPr txBox="1"/>
          <p:nvPr/>
        </p:nvSpPr>
        <p:spPr>
          <a:xfrm>
            <a:off x="2362200" y="4327525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/>
          </a:p>
        </p:txBody>
      </p:sp>
      <p:sp>
        <p:nvSpPr>
          <p:cNvPr id="727" name="Google Shape;727;p55"/>
          <p:cNvSpPr txBox="1"/>
          <p:nvPr/>
        </p:nvSpPr>
        <p:spPr>
          <a:xfrm>
            <a:off x="3886200" y="4322762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/>
          </a:p>
        </p:txBody>
      </p:sp>
      <p:sp>
        <p:nvSpPr>
          <p:cNvPr id="728" name="Google Shape;728;p55"/>
          <p:cNvSpPr txBox="1"/>
          <p:nvPr/>
        </p:nvSpPr>
        <p:spPr>
          <a:xfrm>
            <a:off x="5526087" y="4322762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400</a:t>
            </a:r>
            <a:endParaRPr/>
          </a:p>
        </p:txBody>
      </p:sp>
      <p:cxnSp>
        <p:nvCxnSpPr>
          <p:cNvPr id="729" name="Google Shape;729;p55"/>
          <p:cNvCxnSpPr/>
          <p:nvPr/>
        </p:nvCxnSpPr>
        <p:spPr>
          <a:xfrm>
            <a:off x="3505200" y="4175125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730" name="Google Shape;730;p55"/>
          <p:cNvCxnSpPr/>
          <p:nvPr/>
        </p:nvCxnSpPr>
        <p:spPr>
          <a:xfrm>
            <a:off x="5105400" y="4175125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graphicFrame>
        <p:nvGraphicFramePr>
          <p:cNvPr id="731" name="Google Shape;731;p55"/>
          <p:cNvGraphicFramePr/>
          <p:nvPr/>
        </p:nvGraphicFramePr>
        <p:xfrm>
          <a:off x="1524000" y="487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858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732" name="Google Shape;732;p55"/>
          <p:cNvCxnSpPr/>
          <p:nvPr/>
        </p:nvCxnSpPr>
        <p:spPr>
          <a:xfrm rot="-5400000">
            <a:off x="1805849" y="4228375"/>
            <a:ext cx="655500" cy="609600"/>
          </a:xfrm>
          <a:prstGeom prst="curvedConnector2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733" name="Google Shape;733;p55"/>
          <p:cNvSpPr txBox="1"/>
          <p:nvPr/>
        </p:nvSpPr>
        <p:spPr>
          <a:xfrm>
            <a:off x="1411287" y="5160962"/>
            <a:ext cx="8175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</a:t>
            </a:r>
            <a:endParaRPr/>
          </a:p>
        </p:txBody>
      </p:sp>
      <p:graphicFrame>
        <p:nvGraphicFramePr>
          <p:cNvPr id="734" name="Google Shape;734;p55"/>
          <p:cNvGraphicFramePr/>
          <p:nvPr/>
        </p:nvGraphicFramePr>
        <p:xfrm>
          <a:off x="7467600" y="403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47700"/>
                <a:gridCol w="6477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735" name="Google Shape;735;p55"/>
          <p:cNvSpPr txBox="1"/>
          <p:nvPr/>
        </p:nvSpPr>
        <p:spPr>
          <a:xfrm>
            <a:off x="7354887" y="4338637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endParaRPr/>
          </a:p>
        </p:txBody>
      </p:sp>
      <p:cxnSp>
        <p:nvCxnSpPr>
          <p:cNvPr id="736" name="Google Shape;736;p55"/>
          <p:cNvCxnSpPr/>
          <p:nvPr/>
        </p:nvCxnSpPr>
        <p:spPr>
          <a:xfrm>
            <a:off x="6934200" y="4191000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737" name="Google Shape;737;p55"/>
          <p:cNvSpPr txBox="1"/>
          <p:nvPr/>
        </p:nvSpPr>
        <p:spPr>
          <a:xfrm>
            <a:off x="457200" y="2133600"/>
            <a:ext cx="9223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/>
          </a:p>
        </p:txBody>
      </p:sp>
      <p:sp>
        <p:nvSpPr>
          <p:cNvPr id="738" name="Google Shape;738;p55"/>
          <p:cNvSpPr txBox="1"/>
          <p:nvPr/>
        </p:nvSpPr>
        <p:spPr>
          <a:xfrm>
            <a:off x="525462" y="4033837"/>
            <a:ext cx="11430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6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744" name="Google Shape;744;p56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745" name="Google Shape;745;p56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aphicFrame>
        <p:nvGraphicFramePr>
          <p:cNvPr id="746" name="Google Shape;746;p56"/>
          <p:cNvGraphicFramePr/>
          <p:nvPr/>
        </p:nvGraphicFramePr>
        <p:xfrm>
          <a:off x="22860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533400"/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7" name="Google Shape;747;p56"/>
          <p:cNvGraphicFramePr/>
          <p:nvPr/>
        </p:nvGraphicFramePr>
        <p:xfrm>
          <a:off x="38862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533400"/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8" name="Google Shape;748;p56"/>
          <p:cNvGraphicFramePr/>
          <p:nvPr/>
        </p:nvGraphicFramePr>
        <p:xfrm>
          <a:off x="54864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47700"/>
                <a:gridCol w="6477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749" name="Google Shape;749;p56"/>
          <p:cNvSpPr txBox="1"/>
          <p:nvPr/>
        </p:nvSpPr>
        <p:spPr>
          <a:xfrm>
            <a:off x="2209800" y="2514600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/>
          </a:p>
        </p:txBody>
      </p:sp>
      <p:sp>
        <p:nvSpPr>
          <p:cNvPr id="750" name="Google Shape;750;p56"/>
          <p:cNvSpPr txBox="1"/>
          <p:nvPr/>
        </p:nvSpPr>
        <p:spPr>
          <a:xfrm>
            <a:off x="3733800" y="2509837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/>
          </a:p>
        </p:txBody>
      </p:sp>
      <p:sp>
        <p:nvSpPr>
          <p:cNvPr id="751" name="Google Shape;751;p56"/>
          <p:cNvSpPr txBox="1"/>
          <p:nvPr/>
        </p:nvSpPr>
        <p:spPr>
          <a:xfrm>
            <a:off x="5373687" y="2509837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endParaRPr/>
          </a:p>
        </p:txBody>
      </p:sp>
      <p:cxnSp>
        <p:nvCxnSpPr>
          <p:cNvPr id="752" name="Google Shape;752;p56"/>
          <p:cNvCxnSpPr/>
          <p:nvPr/>
        </p:nvCxnSpPr>
        <p:spPr>
          <a:xfrm>
            <a:off x="3352800" y="2362200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753" name="Google Shape;753;p56"/>
          <p:cNvCxnSpPr/>
          <p:nvPr/>
        </p:nvCxnSpPr>
        <p:spPr>
          <a:xfrm>
            <a:off x="4953000" y="2362200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graphicFrame>
        <p:nvGraphicFramePr>
          <p:cNvPr id="754" name="Google Shape;754;p56"/>
          <p:cNvGraphicFramePr/>
          <p:nvPr/>
        </p:nvGraphicFramePr>
        <p:xfrm>
          <a:off x="1371600" y="30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858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755" name="Google Shape;755;p56"/>
          <p:cNvCxnSpPr/>
          <p:nvPr/>
        </p:nvCxnSpPr>
        <p:spPr>
          <a:xfrm rot="-5400000">
            <a:off x="1653449" y="2415449"/>
            <a:ext cx="655500" cy="609600"/>
          </a:xfrm>
          <a:prstGeom prst="curvedConnector2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756" name="Google Shape;756;p56"/>
          <p:cNvSpPr txBox="1"/>
          <p:nvPr/>
        </p:nvSpPr>
        <p:spPr>
          <a:xfrm>
            <a:off x="1258887" y="3348037"/>
            <a:ext cx="8175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</a:t>
            </a:r>
            <a:endParaRPr/>
          </a:p>
        </p:txBody>
      </p:sp>
      <p:graphicFrame>
        <p:nvGraphicFramePr>
          <p:cNvPr id="757" name="Google Shape;757;p56"/>
          <p:cNvGraphicFramePr/>
          <p:nvPr/>
        </p:nvGraphicFramePr>
        <p:xfrm>
          <a:off x="5638800" y="402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47700"/>
                <a:gridCol w="6477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Null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758" name="Google Shape;758;p56"/>
          <p:cNvSpPr txBox="1"/>
          <p:nvPr/>
        </p:nvSpPr>
        <p:spPr>
          <a:xfrm>
            <a:off x="5526087" y="4322762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400</a:t>
            </a:r>
            <a:endParaRPr/>
          </a:p>
        </p:txBody>
      </p:sp>
      <p:graphicFrame>
        <p:nvGraphicFramePr>
          <p:cNvPr id="759" name="Google Shape;759;p56"/>
          <p:cNvGraphicFramePr/>
          <p:nvPr/>
        </p:nvGraphicFramePr>
        <p:xfrm>
          <a:off x="4724400" y="487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858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760" name="Google Shape;760;p56"/>
          <p:cNvCxnSpPr/>
          <p:nvPr/>
        </p:nvCxnSpPr>
        <p:spPr>
          <a:xfrm rot="-5400000">
            <a:off x="5006250" y="4228375"/>
            <a:ext cx="655500" cy="609600"/>
          </a:xfrm>
          <a:prstGeom prst="curvedConnector2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761" name="Google Shape;761;p56"/>
          <p:cNvSpPr txBox="1"/>
          <p:nvPr/>
        </p:nvSpPr>
        <p:spPr>
          <a:xfrm>
            <a:off x="457200" y="2133600"/>
            <a:ext cx="11430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endParaRPr/>
          </a:p>
        </p:txBody>
      </p:sp>
      <p:graphicFrame>
        <p:nvGraphicFramePr>
          <p:cNvPr id="762" name="Google Shape;762;p56"/>
          <p:cNvGraphicFramePr/>
          <p:nvPr/>
        </p:nvGraphicFramePr>
        <p:xfrm>
          <a:off x="2971800" y="310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85800"/>
              </a:tblGrid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T="45850" marB="458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763" name="Google Shape;763;p56"/>
          <p:cNvCxnSpPr/>
          <p:nvPr/>
        </p:nvCxnSpPr>
        <p:spPr>
          <a:xfrm rot="-5400000">
            <a:off x="3253649" y="2461487"/>
            <a:ext cx="655500" cy="609600"/>
          </a:xfrm>
          <a:prstGeom prst="curvedConnector2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764" name="Google Shape;764;p56"/>
          <p:cNvSpPr txBox="1"/>
          <p:nvPr/>
        </p:nvSpPr>
        <p:spPr>
          <a:xfrm>
            <a:off x="2859087" y="3394075"/>
            <a:ext cx="355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/>
          </a:p>
        </p:txBody>
      </p:sp>
      <p:sp>
        <p:nvSpPr>
          <p:cNvPr id="765" name="Google Shape;765;p56"/>
          <p:cNvSpPr txBox="1"/>
          <p:nvPr/>
        </p:nvSpPr>
        <p:spPr>
          <a:xfrm>
            <a:off x="4724400" y="5100637"/>
            <a:ext cx="7159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</a:t>
            </a:r>
            <a:endParaRPr/>
          </a:p>
        </p:txBody>
      </p:sp>
      <p:cxnSp>
        <p:nvCxnSpPr>
          <p:cNvPr id="766" name="Google Shape;766;p56"/>
          <p:cNvCxnSpPr/>
          <p:nvPr/>
        </p:nvCxnSpPr>
        <p:spPr>
          <a:xfrm flipH="1" rot="5400000">
            <a:off x="3553649" y="3613974"/>
            <a:ext cx="2265300" cy="228600"/>
          </a:xfrm>
          <a:prstGeom prst="curvedConnector3">
            <a:avLst>
              <a:gd fmla="val 10800" name="adj1"/>
            </a:avLst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graphicFrame>
        <p:nvGraphicFramePr>
          <p:cNvPr id="767" name="Google Shape;767;p56"/>
          <p:cNvGraphicFramePr/>
          <p:nvPr/>
        </p:nvGraphicFramePr>
        <p:xfrm>
          <a:off x="4724400" y="310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85800"/>
              </a:tblGrid>
              <a:tr h="36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T="45850" marB="458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768" name="Google Shape;768;p56"/>
          <p:cNvCxnSpPr/>
          <p:nvPr/>
        </p:nvCxnSpPr>
        <p:spPr>
          <a:xfrm rot="-5400000">
            <a:off x="4853850" y="2461487"/>
            <a:ext cx="655500" cy="609600"/>
          </a:xfrm>
          <a:prstGeom prst="curvedConnector2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769" name="Google Shape;769;p56"/>
          <p:cNvSpPr txBox="1"/>
          <p:nvPr/>
        </p:nvSpPr>
        <p:spPr>
          <a:xfrm>
            <a:off x="4826000" y="3394075"/>
            <a:ext cx="355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/>
          </a:p>
        </p:txBody>
      </p:sp>
      <p:cxnSp>
        <p:nvCxnSpPr>
          <p:cNvPr id="770" name="Google Shape;770;p56"/>
          <p:cNvCxnSpPr/>
          <p:nvPr/>
        </p:nvCxnSpPr>
        <p:spPr>
          <a:xfrm>
            <a:off x="5373687" y="3276600"/>
            <a:ext cx="1179512" cy="685800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771" name="Google Shape;771;p56"/>
          <p:cNvSpPr txBox="1"/>
          <p:nvPr/>
        </p:nvSpPr>
        <p:spPr>
          <a:xfrm>
            <a:off x="609600" y="4267200"/>
            <a:ext cx="26939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q-&gt;next = new=400</a:t>
            </a:r>
            <a:endParaRPr/>
          </a:p>
        </p:txBody>
      </p:sp>
      <p:sp>
        <p:nvSpPr>
          <p:cNvPr id="772" name="Google Shape;772;p56"/>
          <p:cNvSpPr txBox="1"/>
          <p:nvPr/>
        </p:nvSpPr>
        <p:spPr>
          <a:xfrm>
            <a:off x="609600" y="4948237"/>
            <a:ext cx="26939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new-&gt;next = p=300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 node from the list</a:t>
            </a:r>
            <a:endParaRPr/>
          </a:p>
        </p:txBody>
      </p:sp>
      <p:sp>
        <p:nvSpPr>
          <p:cNvPr id="778" name="Google Shape;778;p5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779" name="Google Shape;779;p57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780" name="Google Shape;780;p57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781" name="Google Shape;781;p5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to be done?</a:t>
            </a:r>
            <a:endParaRPr/>
          </a:p>
        </p:txBody>
      </p:sp>
      <p:sp>
        <p:nvSpPr>
          <p:cNvPr id="787" name="Google Shape;787;p5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also we are required to delete a specified node.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Say, the node whose </a:t>
            </a:r>
            <a:r>
              <a:rPr b="0" i="0" lang="en-US" sz="2800" u="none" cap="none" strike="noStrik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roll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field is given.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also three conditions arise: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the first node.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the last node.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an intermediate node.</a:t>
            </a:r>
            <a:endParaRPr/>
          </a:p>
        </p:txBody>
      </p:sp>
      <p:sp>
        <p:nvSpPr>
          <p:cNvPr id="788" name="Google Shape;788;p58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789" name="Google Shape;789;p58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790" name="Google Shape;790;p5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9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796" name="Google Shape;796;p59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797" name="Google Shape;797;p59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98" name="Google Shape;798;p59"/>
          <p:cNvSpPr txBox="1"/>
          <p:nvPr/>
        </p:nvSpPr>
        <p:spPr>
          <a:xfrm>
            <a:off x="1524000" y="914400"/>
            <a:ext cx="6248400" cy="4243387"/>
          </a:xfrm>
          <a:prstGeom prst="rect">
            <a:avLst/>
          </a:prstGeom>
          <a:solidFill>
            <a:srgbClr val="CCFFFF"/>
          </a:solidFill>
          <a:ln cap="flat" cmpd="sng" w="31750">
            <a:solidFill>
              <a:srgbClr val="99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void  delete (node **head)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int  rno;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node  *p, *q;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printf ("\nDelete for roll :");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scanf ("%d", &amp;rno);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p = *head;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if  (p-&gt;roll == rno)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b="1" i="0" lang="en-US" sz="1800" u="none">
                <a:solidFill>
                  <a:srgbClr val="993300"/>
                </a:solidFill>
                <a:latin typeface="Courier New"/>
                <a:ea typeface="Courier New"/>
                <a:cs typeface="Courier New"/>
                <a:sym typeface="Courier New"/>
              </a:rPr>
              <a:t>/* Delete the first element */</a:t>
            </a: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*head = p-&gt;next;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free (p);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}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0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804" name="Google Shape;804;p60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805" name="Google Shape;805;p60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06" name="Google Shape;806;p60"/>
          <p:cNvSpPr txBox="1"/>
          <p:nvPr/>
        </p:nvSpPr>
        <p:spPr>
          <a:xfrm>
            <a:off x="457200" y="609600"/>
            <a:ext cx="7315200" cy="5341937"/>
          </a:xfrm>
          <a:prstGeom prst="rect">
            <a:avLst/>
          </a:prstGeom>
          <a:solidFill>
            <a:srgbClr val="CCFFFF"/>
          </a:solidFill>
          <a:ln cap="flat" cmpd="sng" w="31750">
            <a:solidFill>
              <a:srgbClr val="99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while  ((p != NULL) &amp;&amp; (p-&gt;roll != rno))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{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q = p;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p  =  p-&gt;next;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}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t/>
            </a:r>
            <a:endParaRPr b="1" i="0" sz="1800" u="none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 (p == NULL)      </a:t>
            </a:r>
            <a:r>
              <a:rPr b="1" i="0" lang="en-US" sz="1800" u="none">
                <a:solidFill>
                  <a:srgbClr val="993300"/>
                </a:solidFill>
                <a:latin typeface="Courier New"/>
                <a:ea typeface="Courier New"/>
                <a:cs typeface="Courier New"/>
                <a:sym typeface="Courier New"/>
              </a:rPr>
              <a:t>/* Element not found */</a:t>
            </a: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printf ("\nNo match :: deletion failed");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else if (p-&gt;roll == rno)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</a:t>
            </a:r>
            <a:r>
              <a:rPr b="1" i="0" lang="en-US" sz="1800" u="none">
                <a:solidFill>
                  <a:srgbClr val="993300"/>
                </a:solidFill>
                <a:latin typeface="Courier New"/>
                <a:ea typeface="Courier New"/>
                <a:cs typeface="Courier New"/>
                <a:sym typeface="Courier New"/>
              </a:rPr>
              <a:t>/* Delete any other element */</a:t>
            </a: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{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q-&gt;next  =  p-&gt;next;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free (p);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}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1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812" name="Google Shape;812;p61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813" name="Google Shape;813;p61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aphicFrame>
        <p:nvGraphicFramePr>
          <p:cNvPr id="814" name="Google Shape;814;p61"/>
          <p:cNvGraphicFramePr/>
          <p:nvPr/>
        </p:nvGraphicFramePr>
        <p:xfrm>
          <a:off x="22860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533400"/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5" name="Google Shape;815;p61"/>
          <p:cNvGraphicFramePr/>
          <p:nvPr/>
        </p:nvGraphicFramePr>
        <p:xfrm>
          <a:off x="38862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533400"/>
                <a:gridCol w="5334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6" name="Google Shape;816;p61"/>
          <p:cNvGraphicFramePr/>
          <p:nvPr/>
        </p:nvGraphicFramePr>
        <p:xfrm>
          <a:off x="54864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47700"/>
                <a:gridCol w="6477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17" name="Google Shape;817;p61"/>
          <p:cNvSpPr txBox="1"/>
          <p:nvPr/>
        </p:nvSpPr>
        <p:spPr>
          <a:xfrm>
            <a:off x="2209800" y="2514600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/>
          </a:p>
        </p:txBody>
      </p:sp>
      <p:sp>
        <p:nvSpPr>
          <p:cNvPr id="818" name="Google Shape;818;p61"/>
          <p:cNvSpPr txBox="1"/>
          <p:nvPr/>
        </p:nvSpPr>
        <p:spPr>
          <a:xfrm>
            <a:off x="3733800" y="2509837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/>
          </a:p>
        </p:txBody>
      </p:sp>
      <p:sp>
        <p:nvSpPr>
          <p:cNvPr id="819" name="Google Shape;819;p61"/>
          <p:cNvSpPr txBox="1"/>
          <p:nvPr/>
        </p:nvSpPr>
        <p:spPr>
          <a:xfrm>
            <a:off x="5373687" y="2509837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endParaRPr/>
          </a:p>
        </p:txBody>
      </p:sp>
      <p:cxnSp>
        <p:nvCxnSpPr>
          <p:cNvPr id="820" name="Google Shape;820;p61"/>
          <p:cNvCxnSpPr/>
          <p:nvPr/>
        </p:nvCxnSpPr>
        <p:spPr>
          <a:xfrm>
            <a:off x="3352800" y="2362200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821" name="Google Shape;821;p61"/>
          <p:cNvCxnSpPr/>
          <p:nvPr/>
        </p:nvCxnSpPr>
        <p:spPr>
          <a:xfrm>
            <a:off x="4953000" y="2362200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graphicFrame>
        <p:nvGraphicFramePr>
          <p:cNvPr id="822" name="Google Shape;822;p61"/>
          <p:cNvGraphicFramePr/>
          <p:nvPr/>
        </p:nvGraphicFramePr>
        <p:xfrm>
          <a:off x="1371600" y="306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858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823" name="Google Shape;823;p61"/>
          <p:cNvCxnSpPr/>
          <p:nvPr/>
        </p:nvCxnSpPr>
        <p:spPr>
          <a:xfrm rot="-5400000">
            <a:off x="1653449" y="2415449"/>
            <a:ext cx="655500" cy="609600"/>
          </a:xfrm>
          <a:prstGeom prst="curvedConnector2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824" name="Google Shape;824;p61"/>
          <p:cNvSpPr txBox="1"/>
          <p:nvPr/>
        </p:nvSpPr>
        <p:spPr>
          <a:xfrm>
            <a:off x="1258887" y="3348037"/>
            <a:ext cx="355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/>
          </a:p>
        </p:txBody>
      </p:sp>
      <p:graphicFrame>
        <p:nvGraphicFramePr>
          <p:cNvPr id="825" name="Google Shape;825;p61"/>
          <p:cNvGraphicFramePr/>
          <p:nvPr/>
        </p:nvGraphicFramePr>
        <p:xfrm>
          <a:off x="7239000" y="220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{E8C76E08-AA00-46CD-90DB-CB61F910D48D}</a:tableStyleId>
              </a:tblPr>
              <a:tblGrid>
                <a:gridCol w="647700"/>
                <a:gridCol w="647700"/>
              </a:tblGrid>
              <a:tr h="365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300</a:t>
                      </a:r>
                      <a:endParaRPr/>
                    </a:p>
                  </a:txBody>
                  <a:tcPr marT="45450" marB="45450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cxnSp>
        <p:nvCxnSpPr>
          <p:cNvPr id="826" name="Google Shape;826;p61"/>
          <p:cNvCxnSpPr/>
          <p:nvPr/>
        </p:nvCxnSpPr>
        <p:spPr>
          <a:xfrm>
            <a:off x="6705600" y="2362200"/>
            <a:ext cx="533400" cy="30162"/>
          </a:xfrm>
          <a:prstGeom prst="straightConnector1">
            <a:avLst/>
          </a:prstGeom>
          <a:noFill/>
          <a:ln cap="flat" cmpd="sng" w="9525">
            <a:solidFill>
              <a:srgbClr val="4A7EBB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827" name="Google Shape;827;p61"/>
          <p:cNvSpPr txBox="1"/>
          <p:nvPr/>
        </p:nvSpPr>
        <p:spPr>
          <a:xfrm>
            <a:off x="7010400" y="2514600"/>
            <a:ext cx="646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400</a:t>
            </a:r>
            <a:endParaRPr/>
          </a:p>
        </p:txBody>
      </p:sp>
      <p:sp>
        <p:nvSpPr>
          <p:cNvPr id="828" name="Google Shape;828;p61"/>
          <p:cNvSpPr/>
          <p:nvPr/>
        </p:nvSpPr>
        <p:spPr>
          <a:xfrm rot="10800000">
            <a:off x="4572000" y="2590800"/>
            <a:ext cx="3657600" cy="1143000"/>
          </a:xfrm>
          <a:prstGeom prst="curvedDownArrow">
            <a:avLst>
              <a:gd fmla="val 18225" name="adj1"/>
              <a:gd fmla="val 20756" name="adj2"/>
              <a:gd fmla="val 16200" name="adj3"/>
            </a:avLst>
          </a:prstGeom>
          <a:solidFill>
            <a:schemeClr val="accent1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9" name="Google Shape;829;p61"/>
          <p:cNvSpPr txBox="1"/>
          <p:nvPr/>
        </p:nvSpPr>
        <p:spPr>
          <a:xfrm>
            <a:off x="1981200" y="762000"/>
            <a:ext cx="29987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on linkedlist</a:t>
            </a:r>
            <a:endParaRPr/>
          </a:p>
        </p:txBody>
      </p:sp>
      <p:grpSp>
        <p:nvGrpSpPr>
          <p:cNvPr id="830" name="Google Shape;830;p61"/>
          <p:cNvGrpSpPr/>
          <p:nvPr/>
        </p:nvGrpSpPr>
        <p:grpSpPr>
          <a:xfrm>
            <a:off x="1804987" y="3810000"/>
            <a:ext cx="6430962" cy="1200150"/>
            <a:chOff x="1804988" y="3810000"/>
            <a:chExt cx="6431140" cy="1200329"/>
          </a:xfrm>
        </p:grpSpPr>
        <p:sp>
          <p:nvSpPr>
            <p:cNvPr id="831" name="Google Shape;831;p61"/>
            <p:cNvSpPr txBox="1"/>
            <p:nvPr/>
          </p:nvSpPr>
          <p:spPr>
            <a:xfrm>
              <a:off x="1804988" y="3810000"/>
              <a:ext cx="625684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printf(“%c”, p-&gt;link-&gt;link-&gt;link-&gt;link-&gt;data)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832" name="Google Shape;832;p61"/>
            <p:cNvCxnSpPr/>
            <p:nvPr/>
          </p:nvCxnSpPr>
          <p:spPr>
            <a:xfrm>
              <a:off x="3581449" y="4225987"/>
              <a:ext cx="304808" cy="0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33" name="Google Shape;833;p61"/>
            <p:cNvCxnSpPr/>
            <p:nvPr/>
          </p:nvCxnSpPr>
          <p:spPr>
            <a:xfrm>
              <a:off x="3581449" y="4343480"/>
              <a:ext cx="990627" cy="0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34" name="Google Shape;834;p61"/>
            <p:cNvCxnSpPr/>
            <p:nvPr/>
          </p:nvCxnSpPr>
          <p:spPr>
            <a:xfrm>
              <a:off x="3581449" y="4495902"/>
              <a:ext cx="1828851" cy="0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35" name="Google Shape;835;p61"/>
            <p:cNvCxnSpPr/>
            <p:nvPr/>
          </p:nvCxnSpPr>
          <p:spPr>
            <a:xfrm flipH="1" rot="10800000">
              <a:off x="3581449" y="4640387"/>
              <a:ext cx="2667074" cy="7938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36" name="Google Shape;836;p61"/>
            <p:cNvCxnSpPr/>
            <p:nvPr/>
          </p:nvCxnSpPr>
          <p:spPr>
            <a:xfrm flipH="1" rot="10800000">
              <a:off x="3581449" y="4792810"/>
              <a:ext cx="3390994" cy="7938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37" name="Google Shape;837;p61"/>
            <p:cNvCxnSpPr/>
            <p:nvPr/>
          </p:nvCxnSpPr>
          <p:spPr>
            <a:xfrm flipH="1" rot="10800000">
              <a:off x="3581449" y="4876959"/>
              <a:ext cx="4343520" cy="76211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38" name="Google Shape;838;p61"/>
            <p:cNvSpPr txBox="1"/>
            <p:nvPr/>
          </p:nvSpPr>
          <p:spPr>
            <a:xfrm>
              <a:off x="3812485" y="4066401"/>
              <a:ext cx="4154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b="1" i="0" lang="en-US" sz="12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/>
            </a:p>
          </p:txBody>
        </p:sp>
        <p:sp>
          <p:nvSpPr>
            <p:cNvPr id="839" name="Google Shape;839;p61"/>
            <p:cNvSpPr txBox="1"/>
            <p:nvPr/>
          </p:nvSpPr>
          <p:spPr>
            <a:xfrm>
              <a:off x="4495800" y="4218801"/>
              <a:ext cx="4154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b="1" i="0" lang="en-US" sz="12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200</a:t>
              </a:r>
              <a:endParaRPr/>
            </a:p>
          </p:txBody>
        </p:sp>
        <p:sp>
          <p:nvSpPr>
            <p:cNvPr id="840" name="Google Shape;840;p61"/>
            <p:cNvSpPr txBox="1"/>
            <p:nvPr/>
          </p:nvSpPr>
          <p:spPr>
            <a:xfrm>
              <a:off x="5334000" y="4371201"/>
              <a:ext cx="4154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b="1" i="0" lang="en-US" sz="12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300</a:t>
              </a:r>
              <a:endParaRPr/>
            </a:p>
          </p:txBody>
        </p:sp>
        <p:sp>
          <p:nvSpPr>
            <p:cNvPr id="841" name="Google Shape;841;p61"/>
            <p:cNvSpPr txBox="1"/>
            <p:nvPr/>
          </p:nvSpPr>
          <p:spPr>
            <a:xfrm>
              <a:off x="6290102" y="4523601"/>
              <a:ext cx="4154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b="1" i="0" lang="en-US" sz="12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400</a:t>
              </a:r>
              <a:endParaRPr/>
            </a:p>
          </p:txBody>
        </p:sp>
        <p:sp>
          <p:nvSpPr>
            <p:cNvPr id="842" name="Google Shape;842;p61"/>
            <p:cNvSpPr txBox="1"/>
            <p:nvPr/>
          </p:nvSpPr>
          <p:spPr>
            <a:xfrm>
              <a:off x="7052102" y="4648200"/>
              <a:ext cx="4154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b="1" i="0" lang="en-US" sz="12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300</a:t>
              </a:r>
              <a:endParaRPr/>
            </a:p>
          </p:txBody>
        </p:sp>
        <p:sp>
          <p:nvSpPr>
            <p:cNvPr id="843" name="Google Shape;843;p61"/>
            <p:cNvSpPr txBox="1"/>
            <p:nvPr/>
          </p:nvSpPr>
          <p:spPr>
            <a:xfrm>
              <a:off x="7966502" y="4724400"/>
              <a:ext cx="2696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Times New Roman"/>
                <a:buNone/>
              </a:pPr>
              <a:r>
                <a:rPr b="1" i="0" lang="en-US" sz="12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>
            <p:ph type="title"/>
          </p:nvPr>
        </p:nvSpPr>
        <p:spPr>
          <a:xfrm>
            <a:off x="609600" y="133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Pseudo-code for insertion</a:t>
            </a:r>
            <a:endParaRPr/>
          </a:p>
        </p:txBody>
      </p:sp>
      <p:sp>
        <p:nvSpPr>
          <p:cNvPr id="197" name="Google Shape;197;p17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198" name="Google Shape;198;p17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199" name="Google Shape;199;p17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0" name="Google Shape;200;p17"/>
          <p:cNvSpPr txBox="1"/>
          <p:nvPr/>
        </p:nvSpPr>
        <p:spPr>
          <a:xfrm>
            <a:off x="2095500" y="1370012"/>
            <a:ext cx="4953000" cy="4892675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typedef struct nd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struct item data;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struct nd * next;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} node;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insert(node *curr)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* tmp;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tmp=(node *) malloc(sizeof(node));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tmp-&gt;next=curr-&gt;next;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curr-&gt;next=tmp;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2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850" name="Google Shape;850;p62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851" name="Google Shape;851;p62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52" name="Google Shape;852;p62"/>
          <p:cNvSpPr txBox="1"/>
          <p:nvPr/>
        </p:nvSpPr>
        <p:spPr>
          <a:xfrm>
            <a:off x="304800" y="762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853" name="Google Shape;853;p62"/>
          <p:cNvSpPr txBox="1"/>
          <p:nvPr/>
        </p:nvSpPr>
        <p:spPr>
          <a:xfrm>
            <a:off x="304800" y="1981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i="0" lang="en-US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https://cse.iitkgp.ac.in/pds/semester/2016a/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Illustration: Deletion</a:t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grpSp>
        <p:nvGrpSpPr>
          <p:cNvPr id="209" name="Google Shape;209;p18"/>
          <p:cNvGrpSpPr/>
          <p:nvPr/>
        </p:nvGrpSpPr>
        <p:grpSpPr>
          <a:xfrm>
            <a:off x="1295400" y="3962400"/>
            <a:ext cx="1371600" cy="533400"/>
            <a:chOff x="816" y="2496"/>
            <a:chExt cx="864" cy="336"/>
          </a:xfrm>
        </p:grpSpPr>
        <p:sp>
          <p:nvSpPr>
            <p:cNvPr id="210" name="Google Shape;210;p18"/>
            <p:cNvSpPr txBox="1"/>
            <p:nvPr/>
          </p:nvSpPr>
          <p:spPr>
            <a:xfrm>
              <a:off x="816" y="2496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11" name="Google Shape;211;p18"/>
            <p:cNvCxnSpPr/>
            <p:nvPr/>
          </p:nvCxnSpPr>
          <p:spPr>
            <a:xfrm>
              <a:off x="1488" y="2496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2" name="Google Shape;212;p18"/>
            <p:cNvSpPr txBox="1"/>
            <p:nvPr/>
          </p:nvSpPr>
          <p:spPr>
            <a:xfrm>
              <a:off x="1056" y="2496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</p:grpSp>
      <p:grpSp>
        <p:nvGrpSpPr>
          <p:cNvPr id="213" name="Google Shape;213;p18"/>
          <p:cNvGrpSpPr/>
          <p:nvPr/>
        </p:nvGrpSpPr>
        <p:grpSpPr>
          <a:xfrm>
            <a:off x="2514600" y="4267200"/>
            <a:ext cx="3048000" cy="990600"/>
            <a:chOff x="1584" y="2688"/>
            <a:chExt cx="1920" cy="624"/>
          </a:xfrm>
        </p:grpSpPr>
        <p:cxnSp>
          <p:nvCxnSpPr>
            <p:cNvPr id="214" name="Google Shape;214;p18"/>
            <p:cNvCxnSpPr/>
            <p:nvPr/>
          </p:nvCxnSpPr>
          <p:spPr>
            <a:xfrm>
              <a:off x="1584" y="2688"/>
              <a:ext cx="336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none"/>
            </a:ln>
          </p:spPr>
        </p:cxnSp>
        <p:cxnSp>
          <p:nvCxnSpPr>
            <p:cNvPr id="215" name="Google Shape;215;p18"/>
            <p:cNvCxnSpPr/>
            <p:nvPr/>
          </p:nvCxnSpPr>
          <p:spPr>
            <a:xfrm>
              <a:off x="1920" y="2688"/>
              <a:ext cx="0" cy="624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6" name="Google Shape;216;p18"/>
            <p:cNvCxnSpPr/>
            <p:nvPr/>
          </p:nvCxnSpPr>
          <p:spPr>
            <a:xfrm>
              <a:off x="1920" y="3312"/>
              <a:ext cx="1584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" name="Google Shape;217;p18"/>
            <p:cNvCxnSpPr/>
            <p:nvPr/>
          </p:nvCxnSpPr>
          <p:spPr>
            <a:xfrm rot="10800000">
              <a:off x="3504" y="2688"/>
              <a:ext cx="0" cy="624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cxnSp>
        <p:nvCxnSpPr>
          <p:cNvPr id="218" name="Google Shape;218;p18"/>
          <p:cNvCxnSpPr/>
          <p:nvPr/>
        </p:nvCxnSpPr>
        <p:spPr>
          <a:xfrm>
            <a:off x="5562600" y="4267200"/>
            <a:ext cx="533400" cy="0"/>
          </a:xfrm>
          <a:prstGeom prst="straightConnector1">
            <a:avLst/>
          </a:prstGeom>
          <a:noFill/>
          <a:ln cap="flat" cmpd="sng" w="31750">
            <a:solidFill>
              <a:srgbClr val="993366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grpSp>
        <p:nvGrpSpPr>
          <p:cNvPr id="219" name="Google Shape;219;p18"/>
          <p:cNvGrpSpPr/>
          <p:nvPr/>
        </p:nvGrpSpPr>
        <p:grpSpPr>
          <a:xfrm>
            <a:off x="3733800" y="3962400"/>
            <a:ext cx="1676400" cy="533400"/>
            <a:chOff x="2352" y="2496"/>
            <a:chExt cx="1056" cy="336"/>
          </a:xfrm>
        </p:grpSpPr>
        <p:sp>
          <p:nvSpPr>
            <p:cNvPr id="220" name="Google Shape;220;p18"/>
            <p:cNvSpPr txBox="1"/>
            <p:nvPr/>
          </p:nvSpPr>
          <p:spPr>
            <a:xfrm>
              <a:off x="2352" y="2496"/>
              <a:ext cx="864" cy="336"/>
            </a:xfrm>
            <a:prstGeom prst="rect">
              <a:avLst/>
            </a:prstGeom>
            <a:solidFill>
              <a:srgbClr val="99CCFF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21" name="Google Shape;221;p18"/>
            <p:cNvCxnSpPr/>
            <p:nvPr/>
          </p:nvCxnSpPr>
          <p:spPr>
            <a:xfrm>
              <a:off x="3120" y="2688"/>
              <a:ext cx="28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stealth"/>
            </a:ln>
          </p:spPr>
        </p:cxnSp>
        <p:cxnSp>
          <p:nvCxnSpPr>
            <p:cNvPr id="222" name="Google Shape;222;p18"/>
            <p:cNvCxnSpPr/>
            <p:nvPr/>
          </p:nvCxnSpPr>
          <p:spPr>
            <a:xfrm>
              <a:off x="2976" y="2496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3" name="Google Shape;223;p18"/>
            <p:cNvSpPr txBox="1"/>
            <p:nvPr/>
          </p:nvSpPr>
          <p:spPr>
            <a:xfrm>
              <a:off x="2544" y="2496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</p:grpSp>
      <p:grpSp>
        <p:nvGrpSpPr>
          <p:cNvPr id="224" name="Google Shape;224;p18"/>
          <p:cNvGrpSpPr/>
          <p:nvPr/>
        </p:nvGrpSpPr>
        <p:grpSpPr>
          <a:xfrm>
            <a:off x="1295400" y="1676400"/>
            <a:ext cx="7397750" cy="685800"/>
            <a:chOff x="816" y="1056"/>
            <a:chExt cx="4660" cy="432"/>
          </a:xfrm>
        </p:grpSpPr>
        <p:grpSp>
          <p:nvGrpSpPr>
            <p:cNvPr id="225" name="Google Shape;225;p18"/>
            <p:cNvGrpSpPr/>
            <p:nvPr/>
          </p:nvGrpSpPr>
          <p:grpSpPr>
            <a:xfrm>
              <a:off x="816" y="1056"/>
              <a:ext cx="4560" cy="432"/>
              <a:chOff x="816" y="1056"/>
              <a:chExt cx="4560" cy="432"/>
            </a:xfrm>
          </p:grpSpPr>
          <p:sp>
            <p:nvSpPr>
              <p:cNvPr id="226" name="Google Shape;226;p18"/>
              <p:cNvSpPr txBox="1"/>
              <p:nvPr/>
            </p:nvSpPr>
            <p:spPr>
              <a:xfrm>
                <a:off x="816" y="1056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7" name="Google Shape;227;p18"/>
              <p:cNvSpPr txBox="1"/>
              <p:nvPr/>
            </p:nvSpPr>
            <p:spPr>
              <a:xfrm>
                <a:off x="2352" y="1056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8" name="Google Shape;228;p18"/>
              <p:cNvSpPr txBox="1"/>
              <p:nvPr/>
            </p:nvSpPr>
            <p:spPr>
              <a:xfrm>
                <a:off x="3840" y="1056"/>
                <a:ext cx="864" cy="336"/>
              </a:xfrm>
              <a:prstGeom prst="rect">
                <a:avLst/>
              </a:prstGeom>
              <a:solidFill>
                <a:srgbClr val="FFCC99"/>
              </a:solidFill>
              <a:ln cap="flat" cmpd="sng" w="25400">
                <a:solidFill>
                  <a:srgbClr val="9933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229" name="Google Shape;229;p18"/>
              <p:cNvCxnSpPr/>
              <p:nvPr/>
            </p:nvCxnSpPr>
            <p:spPr>
              <a:xfrm>
                <a:off x="1584" y="1248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  <p:cxnSp>
            <p:nvCxnSpPr>
              <p:cNvPr id="230" name="Google Shape;230;p18"/>
              <p:cNvCxnSpPr/>
              <p:nvPr/>
            </p:nvCxnSpPr>
            <p:spPr>
              <a:xfrm>
                <a:off x="3072" y="1248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stealth"/>
              </a:ln>
            </p:spPr>
          </p:cxnSp>
          <p:cxnSp>
            <p:nvCxnSpPr>
              <p:cNvPr id="231" name="Google Shape;231;p18"/>
              <p:cNvCxnSpPr/>
              <p:nvPr/>
            </p:nvCxnSpPr>
            <p:spPr>
              <a:xfrm>
                <a:off x="4608" y="1248"/>
                <a:ext cx="768" cy="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993366"/>
                </a:solidFill>
                <a:prstDash val="solid"/>
                <a:miter lim="800000"/>
                <a:headEnd len="med" w="med" type="oval"/>
                <a:tailEnd len="med" w="med" type="none"/>
              </a:ln>
            </p:spPr>
          </p:cxnSp>
          <p:cxnSp>
            <p:nvCxnSpPr>
              <p:cNvPr id="232" name="Google Shape;232;p18"/>
              <p:cNvCxnSpPr/>
              <p:nvPr/>
            </p:nvCxnSpPr>
            <p:spPr>
              <a:xfrm>
                <a:off x="1488" y="1056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8"/>
              <p:cNvCxnSpPr/>
              <p:nvPr/>
            </p:nvCxnSpPr>
            <p:spPr>
              <a:xfrm>
                <a:off x="2976" y="1056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18"/>
              <p:cNvCxnSpPr/>
              <p:nvPr/>
            </p:nvCxnSpPr>
            <p:spPr>
              <a:xfrm>
                <a:off x="4464" y="1056"/>
                <a:ext cx="0" cy="336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35" name="Google Shape;235;p18"/>
              <p:cNvSpPr txBox="1"/>
              <p:nvPr/>
            </p:nvSpPr>
            <p:spPr>
              <a:xfrm>
                <a:off x="1056" y="1056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236" name="Google Shape;236;p18"/>
              <p:cNvSpPr txBox="1"/>
              <p:nvPr/>
            </p:nvSpPr>
            <p:spPr>
              <a:xfrm>
                <a:off x="2544" y="1056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237" name="Google Shape;237;p18"/>
              <p:cNvSpPr txBox="1"/>
              <p:nvPr/>
            </p:nvSpPr>
            <p:spPr>
              <a:xfrm>
                <a:off x="4032" y="1056"/>
                <a:ext cx="384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b="1" i="0" lang="en-US" sz="24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cxnSp>
            <p:nvCxnSpPr>
              <p:cNvPr id="238" name="Google Shape;238;p18"/>
              <p:cNvCxnSpPr/>
              <p:nvPr/>
            </p:nvCxnSpPr>
            <p:spPr>
              <a:xfrm>
                <a:off x="5376" y="1248"/>
                <a:ext cx="0" cy="240"/>
              </a:xfrm>
              <a:prstGeom prst="straightConnector1">
                <a:avLst/>
              </a:prstGeom>
              <a:noFill/>
              <a:ln cap="flat" cmpd="sng" w="31750">
                <a:solidFill>
                  <a:srgbClr val="8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cxnSp>
          <p:nvCxnSpPr>
            <p:cNvPr id="239" name="Google Shape;239;p18"/>
            <p:cNvCxnSpPr/>
            <p:nvPr/>
          </p:nvCxnSpPr>
          <p:spPr>
            <a:xfrm>
              <a:off x="5234" y="1485"/>
              <a:ext cx="242" cy="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240" name="Google Shape;240;p18"/>
          <p:cNvGrpSpPr/>
          <p:nvPr/>
        </p:nvGrpSpPr>
        <p:grpSpPr>
          <a:xfrm>
            <a:off x="6096000" y="3962400"/>
            <a:ext cx="2597150" cy="684212"/>
            <a:chOff x="3840" y="2496"/>
            <a:chExt cx="1636" cy="431"/>
          </a:xfrm>
        </p:grpSpPr>
        <p:sp>
          <p:nvSpPr>
            <p:cNvPr id="241" name="Google Shape;241;p18"/>
            <p:cNvSpPr txBox="1"/>
            <p:nvPr/>
          </p:nvSpPr>
          <p:spPr>
            <a:xfrm>
              <a:off x="3840" y="2496"/>
              <a:ext cx="864" cy="336"/>
            </a:xfrm>
            <a:prstGeom prst="rect">
              <a:avLst/>
            </a:prstGeom>
            <a:solidFill>
              <a:srgbClr val="FFCC99"/>
            </a:solidFill>
            <a:ln cap="flat" cmpd="sng" w="25400">
              <a:solidFill>
                <a:srgbClr val="99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42" name="Google Shape;242;p18"/>
            <p:cNvCxnSpPr/>
            <p:nvPr/>
          </p:nvCxnSpPr>
          <p:spPr>
            <a:xfrm>
              <a:off x="4608" y="2688"/>
              <a:ext cx="768" cy="0"/>
            </a:xfrm>
            <a:prstGeom prst="straightConnector1">
              <a:avLst/>
            </a:prstGeom>
            <a:noFill/>
            <a:ln cap="flat" cmpd="sng" w="31750">
              <a:solidFill>
                <a:srgbClr val="993366"/>
              </a:solidFill>
              <a:prstDash val="solid"/>
              <a:miter lim="800000"/>
              <a:headEnd len="med" w="med" type="oval"/>
              <a:tailEnd len="med" w="med" type="none"/>
            </a:ln>
          </p:spPr>
        </p:cxnSp>
        <p:cxnSp>
          <p:nvCxnSpPr>
            <p:cNvPr id="243" name="Google Shape;243;p18"/>
            <p:cNvCxnSpPr/>
            <p:nvPr/>
          </p:nvCxnSpPr>
          <p:spPr>
            <a:xfrm>
              <a:off x="4464" y="2496"/>
              <a:ext cx="0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4" name="Google Shape;244;p18"/>
            <p:cNvSpPr txBox="1"/>
            <p:nvPr/>
          </p:nvSpPr>
          <p:spPr>
            <a:xfrm>
              <a:off x="4032" y="2496"/>
              <a:ext cx="384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245" name="Google Shape;245;p18"/>
            <p:cNvCxnSpPr/>
            <p:nvPr/>
          </p:nvCxnSpPr>
          <p:spPr>
            <a:xfrm>
              <a:off x="5367" y="2681"/>
              <a:ext cx="0" cy="24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6" name="Google Shape;246;p18"/>
            <p:cNvCxnSpPr/>
            <p:nvPr/>
          </p:nvCxnSpPr>
          <p:spPr>
            <a:xfrm>
              <a:off x="5234" y="2927"/>
              <a:ext cx="242" cy="0"/>
            </a:xfrm>
            <a:prstGeom prst="straightConnector1">
              <a:avLst/>
            </a:prstGeom>
            <a:noFill/>
            <a:ln cap="flat" cmpd="sng" w="31750">
              <a:solidFill>
                <a:srgbClr val="8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47" name="Google Shape;247;p18"/>
          <p:cNvSpPr txBox="1"/>
          <p:nvPr/>
        </p:nvSpPr>
        <p:spPr>
          <a:xfrm>
            <a:off x="3505200" y="1295400"/>
            <a:ext cx="25146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 to be deleted</a:t>
            </a:r>
            <a:endParaRPr/>
          </a:p>
        </p:txBody>
      </p:sp>
      <p:grpSp>
        <p:nvGrpSpPr>
          <p:cNvPr id="248" name="Google Shape;248;p18"/>
          <p:cNvGrpSpPr/>
          <p:nvPr/>
        </p:nvGrpSpPr>
        <p:grpSpPr>
          <a:xfrm>
            <a:off x="1293812" y="3136900"/>
            <a:ext cx="765175" cy="825500"/>
            <a:chOff x="1293923" y="3136900"/>
            <a:chExt cx="764953" cy="825500"/>
          </a:xfrm>
        </p:grpSpPr>
        <p:sp>
          <p:nvSpPr>
            <p:cNvPr id="249" name="Google Shape;249;p18"/>
            <p:cNvSpPr txBox="1"/>
            <p:nvPr/>
          </p:nvSpPr>
          <p:spPr>
            <a:xfrm>
              <a:off x="1293923" y="3136900"/>
              <a:ext cx="7649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curr</a:t>
              </a:r>
              <a:endParaRPr/>
            </a:p>
          </p:txBody>
        </p:sp>
        <p:cxnSp>
          <p:nvCxnSpPr>
            <p:cNvPr id="250" name="Google Shape;250;p18"/>
            <p:cNvCxnSpPr/>
            <p:nvPr/>
          </p:nvCxnSpPr>
          <p:spPr>
            <a:xfrm>
              <a:off x="1676399" y="3598863"/>
              <a:ext cx="0" cy="363537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grpSp>
        <p:nvGrpSpPr>
          <p:cNvPr id="251" name="Google Shape;251;p18"/>
          <p:cNvGrpSpPr/>
          <p:nvPr/>
        </p:nvGrpSpPr>
        <p:grpSpPr>
          <a:xfrm>
            <a:off x="3886200" y="2971800"/>
            <a:ext cx="715962" cy="990600"/>
            <a:chOff x="3886200" y="2971800"/>
            <a:chExt cx="715260" cy="990600"/>
          </a:xfrm>
        </p:grpSpPr>
        <p:sp>
          <p:nvSpPr>
            <p:cNvPr id="252" name="Google Shape;252;p18"/>
            <p:cNvSpPr txBox="1"/>
            <p:nvPr/>
          </p:nvSpPr>
          <p:spPr>
            <a:xfrm>
              <a:off x="3886200" y="2971800"/>
              <a:ext cx="7152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tmp</a:t>
              </a:r>
              <a:endParaRPr/>
            </a:p>
          </p:txBody>
        </p:sp>
        <p:cxnSp>
          <p:nvCxnSpPr>
            <p:cNvPr id="253" name="Google Shape;253;p18"/>
            <p:cNvCxnSpPr/>
            <p:nvPr/>
          </p:nvCxnSpPr>
          <p:spPr>
            <a:xfrm>
              <a:off x="4244623" y="3433763"/>
              <a:ext cx="0" cy="528637"/>
            </a:xfrm>
            <a:prstGeom prst="straightConnector1">
              <a:avLst/>
            </a:prstGeom>
            <a:noFill/>
            <a:ln cap="flat" cmpd="sng" w="9525">
              <a:solidFill>
                <a:srgbClr val="4A7EBB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 txBox="1"/>
          <p:nvPr>
            <p:ph type="title"/>
          </p:nvPr>
        </p:nvSpPr>
        <p:spPr>
          <a:xfrm>
            <a:off x="609600" y="133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Pseudo-code for deletion</a:t>
            </a:r>
            <a:endParaRPr/>
          </a:p>
        </p:txBody>
      </p:sp>
      <p:sp>
        <p:nvSpPr>
          <p:cNvPr id="259" name="Google Shape;259;p19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260" name="Google Shape;260;p19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261" name="Google Shape;261;p19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62" name="Google Shape;262;p19"/>
          <p:cNvSpPr txBox="1"/>
          <p:nvPr/>
        </p:nvSpPr>
        <p:spPr>
          <a:xfrm>
            <a:off x="2095500" y="1370012"/>
            <a:ext cx="4953000" cy="4522787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typedef struct nd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struct item data;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struct nd * next;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} node;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delete(node *curr)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* tmp;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tmp=curr-&gt;next;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curr-&gt;next=tmp-&gt;next;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free(tmp);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essence ...</a:t>
            </a:r>
            <a:endParaRPr/>
          </a:p>
        </p:txBody>
      </p:sp>
      <p:sp>
        <p:nvSpPr>
          <p:cNvPr id="268" name="Google Shape;268;p20"/>
          <p:cNvSpPr txBox="1"/>
          <p:nvPr>
            <p:ph idx="1" type="body"/>
          </p:nvPr>
        </p:nvSpPr>
        <p:spPr>
          <a:xfrm>
            <a:off x="685800" y="1371600"/>
            <a:ext cx="8001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insertion: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record is created holding the new item.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pointer of the new record is set to link it to the item which is to follow it in the list.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pointer of the item which is to precede it must be modified to point to the new item.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deletion: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26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pointer of the item immediately preceding the one to be deleted is altered, and made to point to the item following the deleted item.</a:t>
            </a:r>
            <a:endParaRPr/>
          </a:p>
        </p:txBody>
      </p:sp>
      <p:sp>
        <p:nvSpPr>
          <p:cNvPr id="269" name="Google Shape;269;p20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270" name="Google Shape;270;p20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271" name="Google Shape;271;p20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 versus Linked Lists</a:t>
            </a:r>
            <a:endParaRPr/>
          </a:p>
        </p:txBody>
      </p:sp>
      <p:sp>
        <p:nvSpPr>
          <p:cNvPr id="277" name="Google Shape;277;p21"/>
          <p:cNvSpPr txBox="1"/>
          <p:nvPr>
            <p:ph idx="1" type="body"/>
          </p:nvPr>
        </p:nvSpPr>
        <p:spPr>
          <a:xfrm>
            <a:off x="6858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Arrays are suitable for: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Inserting/deleting an element at the end.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Randomly accessing any element.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 the list for a particular value.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lists are suitable for: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Inserting an element.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Deleting an element.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where sequential access is required.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situations where the number of elements cannot be predicted beforehand.</a:t>
            </a:r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</a:t>
            </a: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r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Structures</a:t>
            </a:r>
            <a:endParaRPr/>
          </a:p>
        </p:txBody>
      </p:sp>
      <p:sp>
        <p:nvSpPr>
          <p:cNvPr id="280" name="Google Shape;280;p21"/>
          <p:cNvSpPr txBox="1"/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</a:pPr>
            <a:fld id="{00000000-1234-1234-1234-123412341234}" type="slidenum">
              <a:rPr b="1" i="0" lang="en-US" sz="120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